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3" r:id="rId2"/>
    <p:sldId id="274" r:id="rId3"/>
    <p:sldId id="275" r:id="rId4"/>
    <p:sldId id="259" r:id="rId5"/>
    <p:sldId id="266" r:id="rId6"/>
    <p:sldId id="267" r:id="rId7"/>
    <p:sldId id="270" r:id="rId8"/>
    <p:sldId id="269" r:id="rId9"/>
    <p:sldId id="256" r:id="rId10"/>
    <p:sldId id="257" r:id="rId11"/>
    <p:sldId id="280" r:id="rId12"/>
    <p:sldId id="258" r:id="rId13"/>
    <p:sldId id="281" r:id="rId14"/>
    <p:sldId id="272" r:id="rId15"/>
    <p:sldId id="263" r:id="rId16"/>
    <p:sldId id="262" r:id="rId17"/>
    <p:sldId id="261" r:id="rId18"/>
    <p:sldId id="276" r:id="rId19"/>
    <p:sldId id="260" r:id="rId20"/>
    <p:sldId id="278" r:id="rId21"/>
    <p:sldId id="279" r:id="rId22"/>
    <p:sldId id="277" r:id="rId23"/>
    <p:sldId id="282" r:id="rId24"/>
    <p:sldId id="264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17" autoAdjust="0"/>
    <p:restoredTop sz="95682" autoAdjust="0"/>
  </p:normalViewPr>
  <p:slideViewPr>
    <p:cSldViewPr>
      <p:cViewPr varScale="1">
        <p:scale>
          <a:sx n="69" d="100"/>
          <a:sy n="69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7629D-07F1-49C9-AF24-C280026D2909}" type="datetimeFigureOut">
              <a:rPr lang="en-MY" smtClean="0"/>
              <a:t>26/7/2020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F225C-C7AA-4C5C-8C96-BA97459949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656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769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1AA8-1A1A-4310-9EB6-F76E73E786C7}" type="datetime1">
              <a:rPr lang="en-US" smtClean="0"/>
              <a:t>7/26/2020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DCB4-7F59-4B42-81FA-A4B5048AF344}" type="datetime1">
              <a:rPr lang="en-US" smtClean="0"/>
              <a:t>7/26/2020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8425-8F71-4CE1-836B-774A30ABD405}" type="datetime1">
              <a:rPr lang="en-US" smtClean="0"/>
              <a:t>7/26/2020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B77-2EFF-46FF-9E1E-435343857ED6}" type="datetime1">
              <a:rPr lang="en-US" smtClean="0"/>
              <a:t>7/26/2020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7551-3D98-48DB-A511-2CD4C616F2EA}" type="datetime1">
              <a:rPr lang="en-US" smtClean="0"/>
              <a:t>7/26/2020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5F15-C573-43A2-86E7-393CB7C2EFAC}" type="datetime1">
              <a:rPr lang="en-US" smtClean="0"/>
              <a:t>7/26/2020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376D-6E2B-4676-AEC3-50C6901425B6}" type="datetime1">
              <a:rPr lang="en-US" smtClean="0"/>
              <a:t>7/26/2020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2A9-74F6-401C-BFEF-A253A95B01CF}" type="datetime1">
              <a:rPr lang="en-US" smtClean="0"/>
              <a:t>7/26/2020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A2C0-D717-4F25-B8C5-701324783796}" type="datetime1">
              <a:rPr lang="en-US" smtClean="0"/>
              <a:t>7/26/2020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4A1D-881E-4F81-BD4B-AFD97830A902}" type="datetime1">
              <a:rPr lang="en-US" smtClean="0"/>
              <a:t>7/26/2020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1623-519D-46C1-B9E6-A342B17DA2A3}" type="datetime1">
              <a:rPr lang="en-US" smtClean="0"/>
              <a:t>7/26/2020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55F7-CDC5-4562-BDDE-B0426F0DA716}" type="datetime1">
              <a:rPr lang="en-US" smtClean="0"/>
              <a:t>7/26/2020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268760"/>
            <a:ext cx="631961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MODUL BAJET</a:t>
            </a: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56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851638" y="907531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ANGGARAN TERPERINCI HASIL (BAJET) </a:t>
            </a:r>
          </a:p>
          <a:p>
            <a:pPr algn="ctr"/>
            <a:r>
              <a:rPr lang="en-MY" b="1" dirty="0"/>
              <a:t>(ATP HASIL)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0669" y="1934953"/>
            <a:ext cx="2503180" cy="452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PTJ/JAB/PKN PENYEDIA</a:t>
            </a:r>
          </a:p>
          <a:p>
            <a:pPr algn="ctr"/>
            <a:endParaRPr lang="en-MY" dirty="0"/>
          </a:p>
        </p:txBody>
      </p:sp>
      <p:sp>
        <p:nvSpPr>
          <p:cNvPr id="46" name="Right Arrow 39"/>
          <p:cNvSpPr/>
          <p:nvPr/>
        </p:nvSpPr>
        <p:spPr>
          <a:xfrm rot="5400000">
            <a:off x="4895169" y="4051402"/>
            <a:ext cx="495886" cy="28978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Rectangle 48"/>
          <p:cNvSpPr/>
          <p:nvPr/>
        </p:nvSpPr>
        <p:spPr>
          <a:xfrm>
            <a:off x="4183692" y="1963104"/>
            <a:ext cx="2143140" cy="478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183692" y="4485680"/>
            <a:ext cx="2143140" cy="495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566E25-CF69-43D9-A04E-4D79B2A9805A}"/>
              </a:ext>
            </a:extLst>
          </p:cNvPr>
          <p:cNvSpPr/>
          <p:nvPr/>
        </p:nvSpPr>
        <p:spPr>
          <a:xfrm>
            <a:off x="4286532" y="5046541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LULUS 1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18C6EA6-B341-49F1-9E9F-B468039DB95A}"/>
              </a:ext>
            </a:extLst>
          </p:cNvPr>
          <p:cNvSpPr/>
          <p:nvPr/>
        </p:nvSpPr>
        <p:spPr>
          <a:xfrm>
            <a:off x="4286532" y="5964166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F8083A1-A3AA-4EA9-9B61-D684D32285BF}"/>
              </a:ext>
            </a:extLst>
          </p:cNvPr>
          <p:cNvSpPr/>
          <p:nvPr/>
        </p:nvSpPr>
        <p:spPr>
          <a:xfrm>
            <a:off x="4286532" y="5484967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LULUS 2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6D729D-4005-401F-93F9-BE36893F1F46}"/>
              </a:ext>
            </a:extLst>
          </p:cNvPr>
          <p:cNvSpPr/>
          <p:nvPr/>
        </p:nvSpPr>
        <p:spPr>
          <a:xfrm>
            <a:off x="1077000" y="248592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REKOD BARU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81B7C7B-050F-4BF6-AA83-5F9219A33263}"/>
              </a:ext>
            </a:extLst>
          </p:cNvPr>
          <p:cNvSpPr/>
          <p:nvPr/>
        </p:nvSpPr>
        <p:spPr>
          <a:xfrm>
            <a:off x="1093290" y="2957028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9F93535-E211-4C00-B6E0-D40A7931AA42}"/>
              </a:ext>
            </a:extLst>
          </p:cNvPr>
          <p:cNvSpPr/>
          <p:nvPr/>
        </p:nvSpPr>
        <p:spPr>
          <a:xfrm>
            <a:off x="1093290" y="342813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SAH 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33F9C0A-22BC-4C26-8EF4-75F6D560647D}"/>
              </a:ext>
            </a:extLst>
          </p:cNvPr>
          <p:cNvSpPr/>
          <p:nvPr/>
        </p:nvSpPr>
        <p:spPr>
          <a:xfrm>
            <a:off x="4286532" y="2473427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SEMAK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8C86E93-F091-4532-ACF7-466F5ADF59F5}"/>
              </a:ext>
            </a:extLst>
          </p:cNvPr>
          <p:cNvSpPr/>
          <p:nvPr/>
        </p:nvSpPr>
        <p:spPr>
          <a:xfrm>
            <a:off x="4286532" y="291284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1B47F2C-4B96-41DF-8183-57BA91035766}"/>
              </a:ext>
            </a:extLst>
          </p:cNvPr>
          <p:cNvSpPr/>
          <p:nvPr/>
        </p:nvSpPr>
        <p:spPr>
          <a:xfrm>
            <a:off x="4286532" y="3357459"/>
            <a:ext cx="1750517" cy="4958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 KE PENYEDIA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25282-F2D7-4E59-9216-900D672B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10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6642556"/>
            <a:ext cx="16225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4. PENYEDIAAN MAKLUMAT BAJET</a:t>
            </a: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  <p:sp>
        <p:nvSpPr>
          <p:cNvPr id="27" name="Right Arrow 39">
            <a:extLst>
              <a:ext uri="{FF2B5EF4-FFF2-40B4-BE49-F238E27FC236}">
                <a16:creationId xmlns:a16="http://schemas.microsoft.com/office/drawing/2014/main" id="{9C7B031A-6D26-4720-B4F3-09CEDB82CC6E}"/>
              </a:ext>
            </a:extLst>
          </p:cNvPr>
          <p:cNvSpPr/>
          <p:nvPr/>
        </p:nvSpPr>
        <p:spPr>
          <a:xfrm>
            <a:off x="3397188" y="2071638"/>
            <a:ext cx="593164" cy="31548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927A7F9-1239-4F8E-AD0A-4ADD0AD4A5F5}"/>
              </a:ext>
            </a:extLst>
          </p:cNvPr>
          <p:cNvCxnSpPr>
            <a:stCxn id="22" idx="3"/>
            <a:endCxn id="49" idx="3"/>
          </p:cNvCxnSpPr>
          <p:nvPr/>
        </p:nvCxnSpPr>
        <p:spPr>
          <a:xfrm flipV="1">
            <a:off x="6037049" y="2202543"/>
            <a:ext cx="289783" cy="3967662"/>
          </a:xfrm>
          <a:prstGeom prst="bentConnector3">
            <a:avLst>
              <a:gd name="adj1" fmla="val 221916"/>
            </a:avLst>
          </a:prstGeom>
          <a:ln w="666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E676DE-B7B0-447C-88B9-F0AF5BCAAF27}"/>
              </a:ext>
            </a:extLst>
          </p:cNvPr>
          <p:cNvSpPr txBox="1"/>
          <p:nvPr/>
        </p:nvSpPr>
        <p:spPr>
          <a:xfrm>
            <a:off x="6786094" y="3369105"/>
            <a:ext cx="1584176" cy="830997"/>
          </a:xfrm>
          <a:prstGeom prst="rect">
            <a:avLst/>
          </a:prstGeom>
          <a:noFill/>
          <a:ln w="28575" cmpd="dbl"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MY" sz="1600" b="1" dirty="0">
                <a:solidFill>
                  <a:srgbClr val="C00000"/>
                </a:solidFill>
              </a:rPr>
              <a:t>JIKA KUIRI DARI PKN PELULUS 1@2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81462" y="94637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ANGGARAN TERPERINCI (BAJET/TAMBAH PERUNTUKAN) </a:t>
            </a:r>
          </a:p>
          <a:p>
            <a:pPr algn="ctr"/>
            <a:r>
              <a:rPr lang="en-MY" b="1" dirty="0"/>
              <a:t>(ATP MENGURUS/ ATP TANGGUNGAN/ ATP PERJAWATAN)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0669" y="1934953"/>
            <a:ext cx="2503180" cy="452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PTJ/JAB/PKN PENYEDIA</a:t>
            </a:r>
          </a:p>
          <a:p>
            <a:pPr algn="ctr"/>
            <a:endParaRPr lang="en-MY" dirty="0"/>
          </a:p>
        </p:txBody>
      </p:sp>
      <p:sp>
        <p:nvSpPr>
          <p:cNvPr id="46" name="Right Arrow 39"/>
          <p:cNvSpPr/>
          <p:nvPr/>
        </p:nvSpPr>
        <p:spPr>
          <a:xfrm>
            <a:off x="3347864" y="2033394"/>
            <a:ext cx="593164" cy="31548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Rectangle 48"/>
          <p:cNvSpPr/>
          <p:nvPr/>
        </p:nvSpPr>
        <p:spPr>
          <a:xfrm>
            <a:off x="4062580" y="1934952"/>
            <a:ext cx="2143140" cy="478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075009" y="4596706"/>
            <a:ext cx="2130711" cy="460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566E25-CF69-43D9-A04E-4D79B2A9805A}"/>
              </a:ext>
            </a:extLst>
          </p:cNvPr>
          <p:cNvSpPr/>
          <p:nvPr/>
        </p:nvSpPr>
        <p:spPr>
          <a:xfrm>
            <a:off x="4242754" y="5081483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LULUS 1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18C6EA6-B341-49F1-9E9F-B468039DB95A}"/>
              </a:ext>
            </a:extLst>
          </p:cNvPr>
          <p:cNvSpPr/>
          <p:nvPr/>
        </p:nvSpPr>
        <p:spPr>
          <a:xfrm>
            <a:off x="4242753" y="598190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F8083A1-A3AA-4EA9-9B61-D684D32285BF}"/>
              </a:ext>
            </a:extLst>
          </p:cNvPr>
          <p:cNvSpPr/>
          <p:nvPr/>
        </p:nvSpPr>
        <p:spPr>
          <a:xfrm>
            <a:off x="4242754" y="5518133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LULUS 2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6D729D-4005-401F-93F9-BE36893F1F46}"/>
              </a:ext>
            </a:extLst>
          </p:cNvPr>
          <p:cNvSpPr/>
          <p:nvPr/>
        </p:nvSpPr>
        <p:spPr>
          <a:xfrm>
            <a:off x="1077000" y="248592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REKOD BARU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81B7C7B-050F-4BF6-AA83-5F9219A33263}"/>
              </a:ext>
            </a:extLst>
          </p:cNvPr>
          <p:cNvSpPr/>
          <p:nvPr/>
        </p:nvSpPr>
        <p:spPr>
          <a:xfrm>
            <a:off x="1093290" y="2957028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9F93535-E211-4C00-B6E0-D40A7931AA42}"/>
              </a:ext>
            </a:extLst>
          </p:cNvPr>
          <p:cNvSpPr/>
          <p:nvPr/>
        </p:nvSpPr>
        <p:spPr>
          <a:xfrm>
            <a:off x="1093290" y="342813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SAH 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33F9C0A-22BC-4C26-8EF4-75F6D560647D}"/>
              </a:ext>
            </a:extLst>
          </p:cNvPr>
          <p:cNvSpPr/>
          <p:nvPr/>
        </p:nvSpPr>
        <p:spPr>
          <a:xfrm>
            <a:off x="4258891" y="2438657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SEMAK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8C86E93-F091-4532-ACF7-466F5ADF59F5}"/>
              </a:ext>
            </a:extLst>
          </p:cNvPr>
          <p:cNvSpPr/>
          <p:nvPr/>
        </p:nvSpPr>
        <p:spPr>
          <a:xfrm>
            <a:off x="4242753" y="2898001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1B47F2C-4B96-41DF-8183-57BA91035766}"/>
              </a:ext>
            </a:extLst>
          </p:cNvPr>
          <p:cNvSpPr/>
          <p:nvPr/>
        </p:nvSpPr>
        <p:spPr>
          <a:xfrm>
            <a:off x="4242753" y="3357345"/>
            <a:ext cx="1750517" cy="5392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 KE PENYEDIA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25282-F2D7-4E59-9216-900D672B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11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6642556"/>
            <a:ext cx="16225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4. PENYEDIAAN MAKLUMAT BAJET</a:t>
            </a: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  <p:sp>
        <p:nvSpPr>
          <p:cNvPr id="25" name="Right Arrow 39">
            <a:extLst>
              <a:ext uri="{FF2B5EF4-FFF2-40B4-BE49-F238E27FC236}">
                <a16:creationId xmlns:a16="http://schemas.microsoft.com/office/drawing/2014/main" id="{5EC70CDF-5B3A-443B-BAB4-4F204613CD20}"/>
              </a:ext>
            </a:extLst>
          </p:cNvPr>
          <p:cNvSpPr/>
          <p:nvPr/>
        </p:nvSpPr>
        <p:spPr>
          <a:xfrm rot="5400000">
            <a:off x="4821429" y="4142381"/>
            <a:ext cx="593164" cy="31548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6611BBDD-B3D4-4E42-A8D1-DE40795DEF75}"/>
              </a:ext>
            </a:extLst>
          </p:cNvPr>
          <p:cNvCxnSpPr>
            <a:cxnSpLocks/>
            <a:endCxn id="49" idx="3"/>
          </p:cNvCxnSpPr>
          <p:nvPr/>
        </p:nvCxnSpPr>
        <p:spPr>
          <a:xfrm rot="5400000" flipH="1" flipV="1">
            <a:off x="4123477" y="4087963"/>
            <a:ext cx="3995815" cy="168672"/>
          </a:xfrm>
          <a:prstGeom prst="bentConnector4">
            <a:avLst>
              <a:gd name="adj1" fmla="val -151"/>
              <a:gd name="adj2" fmla="val 366951"/>
            </a:avLst>
          </a:prstGeom>
          <a:ln w="635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C15D0C5-CF2C-477A-8AF5-FA9BF5856F5B}"/>
              </a:ext>
            </a:extLst>
          </p:cNvPr>
          <p:cNvSpPr txBox="1"/>
          <p:nvPr/>
        </p:nvSpPr>
        <p:spPr>
          <a:xfrm>
            <a:off x="6754564" y="3340144"/>
            <a:ext cx="1584176" cy="830997"/>
          </a:xfrm>
          <a:prstGeom prst="rect">
            <a:avLst/>
          </a:prstGeom>
          <a:noFill/>
          <a:ln w="28575" cmpd="dbl"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MY" sz="1600" b="1" dirty="0">
                <a:solidFill>
                  <a:srgbClr val="C00000"/>
                </a:solidFill>
              </a:rPr>
              <a:t>JIKA KUIRI DARI PKN PELULUS 1@2</a:t>
            </a:r>
          </a:p>
        </p:txBody>
      </p:sp>
    </p:spTree>
    <p:extLst>
      <p:ext uri="{BB962C8B-B14F-4D97-AF65-F5344CB8AC3E}">
        <p14:creationId xmlns:p14="http://schemas.microsoft.com/office/powerpoint/2010/main" val="716658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227858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BAJET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755576" y="93422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ANGGARAN TERPERINCI (BAJET/TAMBAH PERUNTUKAN)</a:t>
            </a:r>
          </a:p>
          <a:p>
            <a:pPr algn="ctr"/>
            <a:r>
              <a:rPr lang="en-MY" b="1" dirty="0"/>
              <a:t>(ATP PEMBANGUNAN)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9004" y="1935610"/>
            <a:ext cx="2581943" cy="46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>
                <a:solidFill>
                  <a:schemeClr val="bg1"/>
                </a:solidFill>
              </a:rPr>
              <a:t>PTJ/JAB/PKN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46" name="Right Arrow 39"/>
          <p:cNvSpPr/>
          <p:nvPr/>
        </p:nvSpPr>
        <p:spPr>
          <a:xfrm>
            <a:off x="3375309" y="1974648"/>
            <a:ext cx="554488" cy="42573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Rectangle 48"/>
          <p:cNvSpPr/>
          <p:nvPr/>
        </p:nvSpPr>
        <p:spPr>
          <a:xfrm>
            <a:off x="3990572" y="1948872"/>
            <a:ext cx="2143140" cy="451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080659" y="4457615"/>
            <a:ext cx="2143140" cy="451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4D4A59-5BC1-47A8-8812-9A55A2E37E2B}"/>
              </a:ext>
            </a:extLst>
          </p:cNvPr>
          <p:cNvSpPr/>
          <p:nvPr/>
        </p:nvSpPr>
        <p:spPr>
          <a:xfrm>
            <a:off x="1121552" y="248592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REKOD BARU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3D880C6-BF75-4531-8CB2-1203B6EDB01F}"/>
              </a:ext>
            </a:extLst>
          </p:cNvPr>
          <p:cNvSpPr/>
          <p:nvPr/>
        </p:nvSpPr>
        <p:spPr>
          <a:xfrm>
            <a:off x="1121551" y="2944915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F97C5D7-A2FE-44B4-A9CC-E0B9A563321B}"/>
              </a:ext>
            </a:extLst>
          </p:cNvPr>
          <p:cNvSpPr/>
          <p:nvPr/>
        </p:nvSpPr>
        <p:spPr>
          <a:xfrm>
            <a:off x="1119134" y="3429000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SAH 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D3DAD2C-1083-46C7-93CD-9A12B5765E1D}"/>
              </a:ext>
            </a:extLst>
          </p:cNvPr>
          <p:cNvSpPr/>
          <p:nvPr/>
        </p:nvSpPr>
        <p:spPr>
          <a:xfrm>
            <a:off x="4186883" y="242010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SEMAK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2719110-8B5F-4EBF-8CD3-57CEBE9CB46A}"/>
              </a:ext>
            </a:extLst>
          </p:cNvPr>
          <p:cNvSpPr/>
          <p:nvPr/>
        </p:nvSpPr>
        <p:spPr>
          <a:xfrm>
            <a:off x="4186882" y="2860841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566E25-CF69-43D9-A04E-4D79B2A9805A}"/>
              </a:ext>
            </a:extLst>
          </p:cNvPr>
          <p:cNvSpPr/>
          <p:nvPr/>
        </p:nvSpPr>
        <p:spPr>
          <a:xfrm>
            <a:off x="4206609" y="4917197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LULUS 1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18C6EA6-B341-49F1-9E9F-B468039DB95A}"/>
              </a:ext>
            </a:extLst>
          </p:cNvPr>
          <p:cNvSpPr/>
          <p:nvPr/>
        </p:nvSpPr>
        <p:spPr>
          <a:xfrm>
            <a:off x="4186883" y="582192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93C9A8F-2E41-4DE3-867B-EF077E3FA9B0}"/>
              </a:ext>
            </a:extLst>
          </p:cNvPr>
          <p:cNvSpPr/>
          <p:nvPr/>
        </p:nvSpPr>
        <p:spPr>
          <a:xfrm>
            <a:off x="4206608" y="536958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LULUS 2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B176006-FA35-4D24-A7FB-FF13C9A16AAF}"/>
              </a:ext>
            </a:extLst>
          </p:cNvPr>
          <p:cNvSpPr/>
          <p:nvPr/>
        </p:nvSpPr>
        <p:spPr>
          <a:xfrm>
            <a:off x="4186882" y="3306319"/>
            <a:ext cx="1750517" cy="5392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KUIRI KE PENYEDIA</a:t>
            </a:r>
            <a:endParaRPr lang="en-MY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10A6A-C0B6-4FD8-9E58-79760BEC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12</a:t>
            </a:fld>
            <a:endParaRPr lang="en-MY" dirty="0"/>
          </a:p>
        </p:txBody>
      </p:sp>
      <p:pic>
        <p:nvPicPr>
          <p:cNvPr id="29" name="Picture 28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29"/>
          <p:cNvSpPr/>
          <p:nvPr/>
        </p:nvSpPr>
        <p:spPr>
          <a:xfrm>
            <a:off x="0" y="6642556"/>
            <a:ext cx="16225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4. PENYEDIAAN MAKLUMAT BAJET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AFE290D1-5A4A-4C1E-9F20-D89AA1817402}"/>
              </a:ext>
            </a:extLst>
          </p:cNvPr>
          <p:cNvCxnSpPr>
            <a:cxnSpLocks/>
            <a:stCxn id="22" idx="3"/>
            <a:endCxn id="49" idx="3"/>
          </p:cNvCxnSpPr>
          <p:nvPr/>
        </p:nvCxnSpPr>
        <p:spPr>
          <a:xfrm flipV="1">
            <a:off x="5937400" y="2174629"/>
            <a:ext cx="196312" cy="3853334"/>
          </a:xfrm>
          <a:prstGeom prst="bentConnector3">
            <a:avLst>
              <a:gd name="adj1" fmla="val 294078"/>
            </a:avLst>
          </a:prstGeom>
          <a:ln w="635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F4A93DC-5770-4743-A648-F3F391D1E5A8}"/>
              </a:ext>
            </a:extLst>
          </p:cNvPr>
          <p:cNvSpPr txBox="1"/>
          <p:nvPr/>
        </p:nvSpPr>
        <p:spPr>
          <a:xfrm>
            <a:off x="6607862" y="3312039"/>
            <a:ext cx="1584176" cy="830997"/>
          </a:xfrm>
          <a:prstGeom prst="rect">
            <a:avLst/>
          </a:prstGeom>
          <a:noFill/>
          <a:ln w="28575" cmpd="dbl"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MY" sz="1600" b="1" dirty="0">
                <a:solidFill>
                  <a:srgbClr val="C00000"/>
                </a:solidFill>
              </a:rPr>
              <a:t>JIKA KUIRI DARI PKN PELULUS 1@2</a:t>
            </a:r>
          </a:p>
        </p:txBody>
      </p:sp>
      <p:sp>
        <p:nvSpPr>
          <p:cNvPr id="31" name="Right Arrow 39">
            <a:extLst>
              <a:ext uri="{FF2B5EF4-FFF2-40B4-BE49-F238E27FC236}">
                <a16:creationId xmlns:a16="http://schemas.microsoft.com/office/drawing/2014/main" id="{60ECFBEC-C961-4885-BDF3-7DB9E50CECF1}"/>
              </a:ext>
            </a:extLst>
          </p:cNvPr>
          <p:cNvSpPr/>
          <p:nvPr/>
        </p:nvSpPr>
        <p:spPr>
          <a:xfrm rot="5400000">
            <a:off x="4731786" y="3952883"/>
            <a:ext cx="554488" cy="42573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512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6E5DF-ABA3-4BC3-9369-A14C5DFBC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13</a:t>
            </a:fld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52D78-31DE-46D5-B106-626B81767FFE}"/>
              </a:ext>
            </a:extLst>
          </p:cNvPr>
          <p:cNvSpPr/>
          <p:nvPr/>
        </p:nvSpPr>
        <p:spPr>
          <a:xfrm>
            <a:off x="1661294" y="3140968"/>
            <a:ext cx="2283540" cy="412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JAB/PKN PENYEDIA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E26853-AF97-427B-8B64-AE68FC8E0396}"/>
              </a:ext>
            </a:extLst>
          </p:cNvPr>
          <p:cNvSpPr/>
          <p:nvPr/>
        </p:nvSpPr>
        <p:spPr>
          <a:xfrm>
            <a:off x="4522060" y="3153846"/>
            <a:ext cx="2143140" cy="39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A8F7B8-2A4D-4BF9-BC64-6F406E728B34}"/>
              </a:ext>
            </a:extLst>
          </p:cNvPr>
          <p:cNvSpPr/>
          <p:nvPr/>
        </p:nvSpPr>
        <p:spPr>
          <a:xfrm>
            <a:off x="6821348" y="3933056"/>
            <a:ext cx="2143140" cy="412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32339F-E81B-4B7E-9364-427FE9C2EBC0}"/>
              </a:ext>
            </a:extLst>
          </p:cNvPr>
          <p:cNvSpPr/>
          <p:nvPr/>
        </p:nvSpPr>
        <p:spPr>
          <a:xfrm>
            <a:off x="4829646" y="5220859"/>
            <a:ext cx="2023804" cy="39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2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4B56932-0B43-4EC4-9B61-8A95CF312ADC}"/>
              </a:ext>
            </a:extLst>
          </p:cNvPr>
          <p:cNvSpPr/>
          <p:nvPr/>
        </p:nvSpPr>
        <p:spPr>
          <a:xfrm>
            <a:off x="518033" y="2075817"/>
            <a:ext cx="1750517" cy="32687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REKOD BARU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BF3C11-9054-4996-9530-2C63696C73D7}"/>
              </a:ext>
            </a:extLst>
          </p:cNvPr>
          <p:cNvSpPr/>
          <p:nvPr/>
        </p:nvSpPr>
        <p:spPr>
          <a:xfrm>
            <a:off x="7017659" y="4386611"/>
            <a:ext cx="1750517" cy="6839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PROSES</a:t>
            </a:r>
            <a:endParaRPr lang="en-MY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(LULUS)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4BABE70-03A3-4F7B-8B05-EE6D87AE6BAF}"/>
              </a:ext>
            </a:extLst>
          </p:cNvPr>
          <p:cNvSpPr/>
          <p:nvPr/>
        </p:nvSpPr>
        <p:spPr>
          <a:xfrm>
            <a:off x="4900460" y="5659022"/>
            <a:ext cx="1750517" cy="6184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PROSES</a:t>
            </a:r>
            <a:endParaRPr lang="en-MY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(LULUS 2)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4" name="Right Arrow 39">
            <a:extLst>
              <a:ext uri="{FF2B5EF4-FFF2-40B4-BE49-F238E27FC236}">
                <a16:creationId xmlns:a16="http://schemas.microsoft.com/office/drawing/2014/main" id="{8DCD79CE-2633-4D15-8E6E-823D0A5CDC03}"/>
              </a:ext>
            </a:extLst>
          </p:cNvPr>
          <p:cNvSpPr/>
          <p:nvPr/>
        </p:nvSpPr>
        <p:spPr>
          <a:xfrm>
            <a:off x="4035690" y="3241575"/>
            <a:ext cx="325314" cy="2366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831D2368-0FA7-4C8A-9F10-67B284E37530}"/>
              </a:ext>
            </a:extLst>
          </p:cNvPr>
          <p:cNvSpPr/>
          <p:nvPr/>
        </p:nvSpPr>
        <p:spPr>
          <a:xfrm rot="5400000">
            <a:off x="7084908" y="2917572"/>
            <a:ext cx="619469" cy="1267482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6" name="Arrow: Left-Up 4">
            <a:extLst>
              <a:ext uri="{FF2B5EF4-FFF2-40B4-BE49-F238E27FC236}">
                <a16:creationId xmlns:a16="http://schemas.microsoft.com/office/drawing/2014/main" id="{23231307-E9DB-49E2-BEE5-61FA0D12DF81}"/>
              </a:ext>
            </a:extLst>
          </p:cNvPr>
          <p:cNvSpPr/>
          <p:nvPr/>
        </p:nvSpPr>
        <p:spPr>
          <a:xfrm>
            <a:off x="7017660" y="5073073"/>
            <a:ext cx="1010724" cy="546986"/>
          </a:xfrm>
          <a:custGeom>
            <a:avLst/>
            <a:gdLst>
              <a:gd name="connsiteX0" fmla="*/ 0 w 905606"/>
              <a:gd name="connsiteY0" fmla="*/ 853719 h 1080120"/>
              <a:gd name="connsiteX1" fmla="*/ 226402 w 905606"/>
              <a:gd name="connsiteY1" fmla="*/ 627317 h 1080120"/>
              <a:gd name="connsiteX2" fmla="*/ 226402 w 905606"/>
              <a:gd name="connsiteY2" fmla="*/ 740518 h 1080120"/>
              <a:gd name="connsiteX3" fmla="*/ 566004 w 905606"/>
              <a:gd name="connsiteY3" fmla="*/ 740518 h 1080120"/>
              <a:gd name="connsiteX4" fmla="*/ 566004 w 905606"/>
              <a:gd name="connsiteY4" fmla="*/ 226402 h 1080120"/>
              <a:gd name="connsiteX5" fmla="*/ 452803 w 905606"/>
              <a:gd name="connsiteY5" fmla="*/ 226402 h 1080120"/>
              <a:gd name="connsiteX6" fmla="*/ 679205 w 905606"/>
              <a:gd name="connsiteY6" fmla="*/ 0 h 1080120"/>
              <a:gd name="connsiteX7" fmla="*/ 905606 w 905606"/>
              <a:gd name="connsiteY7" fmla="*/ 226402 h 1080120"/>
              <a:gd name="connsiteX8" fmla="*/ 792405 w 905606"/>
              <a:gd name="connsiteY8" fmla="*/ 226402 h 1080120"/>
              <a:gd name="connsiteX9" fmla="*/ 792405 w 905606"/>
              <a:gd name="connsiteY9" fmla="*/ 966919 h 1080120"/>
              <a:gd name="connsiteX10" fmla="*/ 226402 w 905606"/>
              <a:gd name="connsiteY10" fmla="*/ 966919 h 1080120"/>
              <a:gd name="connsiteX11" fmla="*/ 226402 w 905606"/>
              <a:gd name="connsiteY11" fmla="*/ 1080120 h 1080120"/>
              <a:gd name="connsiteX12" fmla="*/ 0 w 905606"/>
              <a:gd name="connsiteY12" fmla="*/ 853719 h 1080120"/>
              <a:gd name="connsiteX0" fmla="*/ 0 w 905606"/>
              <a:gd name="connsiteY0" fmla="*/ 627317 h 853718"/>
              <a:gd name="connsiteX1" fmla="*/ 226402 w 905606"/>
              <a:gd name="connsiteY1" fmla="*/ 400915 h 853718"/>
              <a:gd name="connsiteX2" fmla="*/ 226402 w 905606"/>
              <a:gd name="connsiteY2" fmla="*/ 514116 h 853718"/>
              <a:gd name="connsiteX3" fmla="*/ 566004 w 905606"/>
              <a:gd name="connsiteY3" fmla="*/ 514116 h 853718"/>
              <a:gd name="connsiteX4" fmla="*/ 566004 w 905606"/>
              <a:gd name="connsiteY4" fmla="*/ 0 h 853718"/>
              <a:gd name="connsiteX5" fmla="*/ 452803 w 905606"/>
              <a:gd name="connsiteY5" fmla="*/ 0 h 853718"/>
              <a:gd name="connsiteX6" fmla="*/ 679205 w 905606"/>
              <a:gd name="connsiteY6" fmla="*/ 12749 h 853718"/>
              <a:gd name="connsiteX7" fmla="*/ 905606 w 905606"/>
              <a:gd name="connsiteY7" fmla="*/ 0 h 853718"/>
              <a:gd name="connsiteX8" fmla="*/ 792405 w 905606"/>
              <a:gd name="connsiteY8" fmla="*/ 0 h 853718"/>
              <a:gd name="connsiteX9" fmla="*/ 792405 w 905606"/>
              <a:gd name="connsiteY9" fmla="*/ 740517 h 853718"/>
              <a:gd name="connsiteX10" fmla="*/ 226402 w 905606"/>
              <a:gd name="connsiteY10" fmla="*/ 740517 h 853718"/>
              <a:gd name="connsiteX11" fmla="*/ 226402 w 905606"/>
              <a:gd name="connsiteY11" fmla="*/ 853718 h 853718"/>
              <a:gd name="connsiteX12" fmla="*/ 0 w 905606"/>
              <a:gd name="connsiteY12" fmla="*/ 627317 h 85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5606" h="853718">
                <a:moveTo>
                  <a:pt x="0" y="627317"/>
                </a:moveTo>
                <a:lnTo>
                  <a:pt x="226402" y="400915"/>
                </a:lnTo>
                <a:lnTo>
                  <a:pt x="226402" y="514116"/>
                </a:lnTo>
                <a:lnTo>
                  <a:pt x="566004" y="514116"/>
                </a:lnTo>
                <a:lnTo>
                  <a:pt x="566004" y="0"/>
                </a:lnTo>
                <a:lnTo>
                  <a:pt x="452803" y="0"/>
                </a:lnTo>
                <a:lnTo>
                  <a:pt x="679205" y="12749"/>
                </a:lnTo>
                <a:lnTo>
                  <a:pt x="905606" y="0"/>
                </a:lnTo>
                <a:lnTo>
                  <a:pt x="792405" y="0"/>
                </a:lnTo>
                <a:lnTo>
                  <a:pt x="792405" y="740517"/>
                </a:lnTo>
                <a:lnTo>
                  <a:pt x="226402" y="740517"/>
                </a:lnTo>
                <a:lnTo>
                  <a:pt x="226402" y="853718"/>
                </a:lnTo>
                <a:lnTo>
                  <a:pt x="0" y="62731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0AEBB9-919A-4F7B-A6DB-D32CC2BDC421}"/>
              </a:ext>
            </a:extLst>
          </p:cNvPr>
          <p:cNvSpPr/>
          <p:nvPr/>
        </p:nvSpPr>
        <p:spPr>
          <a:xfrm>
            <a:off x="323528" y="1362514"/>
            <a:ext cx="2139524" cy="6281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tx1"/>
                </a:solidFill>
              </a:rPr>
              <a:t>PTJ/ JAB/ PKN PENYEDIA</a:t>
            </a:r>
          </a:p>
          <a:p>
            <a:pPr algn="ctr"/>
            <a:endParaRPr lang="en-MY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601F351-2EF3-4459-8A3D-3BCC75FFEC7F}"/>
              </a:ext>
            </a:extLst>
          </p:cNvPr>
          <p:cNvSpPr/>
          <p:nvPr/>
        </p:nvSpPr>
        <p:spPr>
          <a:xfrm>
            <a:off x="518033" y="2463670"/>
            <a:ext cx="1750517" cy="33066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5502C8B-AC0A-47AA-8A2F-4ED1691E537B}"/>
              </a:ext>
            </a:extLst>
          </p:cNvPr>
          <p:cNvSpPr/>
          <p:nvPr/>
        </p:nvSpPr>
        <p:spPr>
          <a:xfrm>
            <a:off x="1927805" y="3592987"/>
            <a:ext cx="1750517" cy="6263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PROSES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(SAH SIMPAN)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5D8BE7C-402C-44B3-9626-D762FA0E4947}"/>
              </a:ext>
            </a:extLst>
          </p:cNvPr>
          <p:cNvSpPr/>
          <p:nvPr/>
        </p:nvSpPr>
        <p:spPr>
          <a:xfrm>
            <a:off x="4693691" y="3609084"/>
            <a:ext cx="1750517" cy="6102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PROSES</a:t>
            </a:r>
            <a:endParaRPr lang="en-MY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(SEMAK)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  <p:sp>
        <p:nvSpPr>
          <p:cNvPr id="29" name="Arrow: Bent 14">
            <a:extLst>
              <a:ext uri="{FF2B5EF4-FFF2-40B4-BE49-F238E27FC236}">
                <a16:creationId xmlns:a16="http://schemas.microsoft.com/office/drawing/2014/main" id="{831D2368-0FA7-4C8A-9F10-67B284E37530}"/>
              </a:ext>
            </a:extLst>
          </p:cNvPr>
          <p:cNvSpPr/>
          <p:nvPr/>
        </p:nvSpPr>
        <p:spPr>
          <a:xfrm rot="5400000">
            <a:off x="2409104" y="2546533"/>
            <a:ext cx="453075" cy="591779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pic>
        <p:nvPicPr>
          <p:cNvPr id="30" name="Picture 29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Box 30"/>
          <p:cNvSpPr txBox="1"/>
          <p:nvPr/>
        </p:nvSpPr>
        <p:spPr>
          <a:xfrm>
            <a:off x="735846" y="917034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SEMAK / LULUS ATP SECARA BERKELOMPOK</a:t>
            </a:r>
            <a:endParaRPr lang="en-MY" b="1" dirty="0"/>
          </a:p>
        </p:txBody>
      </p:sp>
      <p:sp>
        <p:nvSpPr>
          <p:cNvPr id="37" name="Rectangle 36"/>
          <p:cNvSpPr/>
          <p:nvPr/>
        </p:nvSpPr>
        <p:spPr>
          <a:xfrm>
            <a:off x="0" y="6642556"/>
            <a:ext cx="16225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4. PENYEDIAAN MAKLUMAT BAJET</a:t>
            </a:r>
          </a:p>
        </p:txBody>
      </p:sp>
    </p:spTree>
    <p:extLst>
      <p:ext uri="{BB962C8B-B14F-4D97-AF65-F5344CB8AC3E}">
        <p14:creationId xmlns:p14="http://schemas.microsoft.com/office/powerpoint/2010/main" val="428376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PERUNTUKAN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6426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72255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315042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56633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989517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442076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206753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206084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7564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318080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6026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40245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20681" y="276396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20678" y="31837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20678" y="359087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20678" y="39975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14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2301909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PERUNTUKAN BERKELOMPOK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1308" y="2074289"/>
            <a:ext cx="2143140" cy="490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74289"/>
            <a:ext cx="2143140" cy="490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424" y="2706240"/>
            <a:ext cx="1667395" cy="3875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PROSES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72568" y="2023949"/>
            <a:ext cx="444784" cy="54095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55408" y="2017259"/>
            <a:ext cx="444784" cy="54095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7CDAEF9-5410-4B1F-86A9-D12501BA0D91}"/>
              </a:ext>
            </a:extLst>
          </p:cNvPr>
          <p:cNvSpPr/>
          <p:nvPr/>
        </p:nvSpPr>
        <p:spPr>
          <a:xfrm>
            <a:off x="777424" y="3154022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4DE57EA-99BF-4826-AB60-8BEC641AC6BB}"/>
              </a:ext>
            </a:extLst>
          </p:cNvPr>
          <p:cNvSpPr/>
          <p:nvPr/>
        </p:nvSpPr>
        <p:spPr>
          <a:xfrm>
            <a:off x="775916" y="3585714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94FF878-4D28-4503-AB59-3B8199C71B8D}"/>
              </a:ext>
            </a:extLst>
          </p:cNvPr>
          <p:cNvSpPr/>
          <p:nvPr/>
        </p:nvSpPr>
        <p:spPr>
          <a:xfrm>
            <a:off x="3709653" y="271974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041A143-46FF-42B0-9FB1-1372774AB9BA}"/>
              </a:ext>
            </a:extLst>
          </p:cNvPr>
          <p:cNvSpPr/>
          <p:nvPr/>
        </p:nvSpPr>
        <p:spPr>
          <a:xfrm>
            <a:off x="3707905" y="314466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2F4D1A3-7DE2-4C1C-A03D-12D0533BAF33}"/>
              </a:ext>
            </a:extLst>
          </p:cNvPr>
          <p:cNvSpPr/>
          <p:nvPr/>
        </p:nvSpPr>
        <p:spPr>
          <a:xfrm>
            <a:off x="3707904" y="35655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58549646-A7FB-4023-A903-D37D0D07BDF0}"/>
              </a:ext>
            </a:extLst>
          </p:cNvPr>
          <p:cNvSpPr/>
          <p:nvPr/>
        </p:nvSpPr>
        <p:spPr>
          <a:xfrm>
            <a:off x="6719846" y="270892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FA8CB5C-3430-4524-B17B-E6EF39258D57}"/>
              </a:ext>
            </a:extLst>
          </p:cNvPr>
          <p:cNvSpPr/>
          <p:nvPr/>
        </p:nvSpPr>
        <p:spPr>
          <a:xfrm>
            <a:off x="6719844" y="314244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6928B90-4FD9-4A43-BFAA-29A538A811B7}"/>
              </a:ext>
            </a:extLst>
          </p:cNvPr>
          <p:cNvSpPr/>
          <p:nvPr/>
        </p:nvSpPr>
        <p:spPr>
          <a:xfrm>
            <a:off x="6719843" y="35655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DE2153-7F0D-41B6-B9C3-BDA69456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15</a:t>
            </a:fld>
            <a:endParaRPr lang="en-MY" dirty="0"/>
          </a:p>
        </p:txBody>
      </p:sp>
      <p:pic>
        <p:nvPicPr>
          <p:cNvPr id="21" name="Picture 20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2549696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645299" y="1249749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PERUNTUKAN KECIL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99976" y="2067362"/>
            <a:ext cx="2143140" cy="477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519764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915816" y="2151023"/>
            <a:ext cx="410607" cy="413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98656" y="2144333"/>
            <a:ext cx="410607" cy="413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1177721-8050-4ED9-A8FD-6E2BF12DD6BB}"/>
              </a:ext>
            </a:extLst>
          </p:cNvPr>
          <p:cNvSpPr/>
          <p:nvPr/>
        </p:nvSpPr>
        <p:spPr>
          <a:xfrm>
            <a:off x="811776" y="2669160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A90BD85-9DB3-4E58-92F7-BEF39C3BCD4E}"/>
              </a:ext>
            </a:extLst>
          </p:cNvPr>
          <p:cNvSpPr/>
          <p:nvPr/>
        </p:nvSpPr>
        <p:spPr>
          <a:xfrm>
            <a:off x="816025" y="308750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4BDF384-FF59-4ED6-804D-B7240EB0DC90}"/>
              </a:ext>
            </a:extLst>
          </p:cNvPr>
          <p:cNvSpPr/>
          <p:nvPr/>
        </p:nvSpPr>
        <p:spPr>
          <a:xfrm>
            <a:off x="812125" y="3507430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CF132FE-1EB2-4208-93B2-DFA6255A8621}"/>
              </a:ext>
            </a:extLst>
          </p:cNvPr>
          <p:cNvSpPr/>
          <p:nvPr/>
        </p:nvSpPr>
        <p:spPr>
          <a:xfrm>
            <a:off x="810756" y="3917834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B120C71C-5E80-401D-BF0A-EF8CD949534C}"/>
              </a:ext>
            </a:extLst>
          </p:cNvPr>
          <p:cNvSpPr/>
          <p:nvPr/>
        </p:nvSpPr>
        <p:spPr>
          <a:xfrm>
            <a:off x="810756" y="4347799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607F427-E5B4-4038-9833-1E1021C59341}"/>
              </a:ext>
            </a:extLst>
          </p:cNvPr>
          <p:cNvSpPr/>
          <p:nvPr/>
        </p:nvSpPr>
        <p:spPr>
          <a:xfrm>
            <a:off x="3715286" y="274856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01E3D83-3D2B-4C66-A875-15E35DB846F9}"/>
              </a:ext>
            </a:extLst>
          </p:cNvPr>
          <p:cNvSpPr/>
          <p:nvPr/>
        </p:nvSpPr>
        <p:spPr>
          <a:xfrm>
            <a:off x="3715571" y="316667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114E093-920D-47B1-BB24-4AA0B491CF6C}"/>
              </a:ext>
            </a:extLst>
          </p:cNvPr>
          <p:cNvSpPr/>
          <p:nvPr/>
        </p:nvSpPr>
        <p:spPr>
          <a:xfrm>
            <a:off x="3720866" y="359476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F947324-C686-4514-A0FF-2DD7B536085E}"/>
              </a:ext>
            </a:extLst>
          </p:cNvPr>
          <p:cNvSpPr/>
          <p:nvPr/>
        </p:nvSpPr>
        <p:spPr>
          <a:xfrm>
            <a:off x="3715285" y="402285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F926AF-A604-4177-88BA-5E5D8423D286}"/>
              </a:ext>
            </a:extLst>
          </p:cNvPr>
          <p:cNvSpPr/>
          <p:nvPr/>
        </p:nvSpPr>
        <p:spPr>
          <a:xfrm>
            <a:off x="6789419" y="271997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0AE4709-7564-476E-80FD-CEC16618F384}"/>
              </a:ext>
            </a:extLst>
          </p:cNvPr>
          <p:cNvSpPr/>
          <p:nvPr/>
        </p:nvSpPr>
        <p:spPr>
          <a:xfrm>
            <a:off x="6792689" y="312949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6E35F966-1469-42BD-9FC0-517C7AA5B3D2}"/>
              </a:ext>
            </a:extLst>
          </p:cNvPr>
          <p:cNvSpPr/>
          <p:nvPr/>
        </p:nvSpPr>
        <p:spPr>
          <a:xfrm>
            <a:off x="6783204" y="355405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3C0F1C3-7F58-4493-B738-EBB4B24A9C68}"/>
              </a:ext>
            </a:extLst>
          </p:cNvPr>
          <p:cNvSpPr/>
          <p:nvPr/>
        </p:nvSpPr>
        <p:spPr>
          <a:xfrm>
            <a:off x="6783203" y="398027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A59FFC-B79E-43D0-8FC4-FBB3DA8B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16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Rectangle 23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338421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55576" y="916597"/>
            <a:ext cx="75724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WARAN TARIK BALIK (BAJET/ TAMBAH PERUNTUKAN)</a:t>
            </a:r>
          </a:p>
          <a:p>
            <a:pPr algn="ctr"/>
            <a:r>
              <a:rPr lang="es-ES" sz="1600" dirty="0"/>
              <a:t>(WARAN KECIL/ PINDAHAN / SEKAT / LUAR JANGKA / TAMBAH LUAR JANGKA)</a:t>
            </a:r>
            <a:endParaRPr lang="en-MY" sz="1600" dirty="0"/>
          </a:p>
        </p:txBody>
      </p:sp>
      <p:sp>
        <p:nvSpPr>
          <p:cNvPr id="38" name="Rectangle 37"/>
          <p:cNvSpPr/>
          <p:nvPr/>
        </p:nvSpPr>
        <p:spPr>
          <a:xfrm>
            <a:off x="1276732" y="1997974"/>
            <a:ext cx="2143140" cy="403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JAB/PKN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85244" y="4365104"/>
            <a:ext cx="2143140" cy="365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PKN PELULUS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5796136" y="1988840"/>
            <a:ext cx="2143140" cy="400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JAB/PKN PENYEMAK</a:t>
            </a:r>
          </a:p>
          <a:p>
            <a:pPr algn="ctr"/>
            <a:endParaRPr lang="en-MY" dirty="0"/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3666466" y="1988840"/>
            <a:ext cx="1871487" cy="37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D0FD9EE-AC90-4FD6-8913-97C0049214E1}"/>
              </a:ext>
            </a:extLst>
          </p:cNvPr>
          <p:cNvSpPr/>
          <p:nvPr/>
        </p:nvSpPr>
        <p:spPr>
          <a:xfrm>
            <a:off x="6046940" y="2526125"/>
            <a:ext cx="1667743" cy="3285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B75FB41-399F-4E9F-93F9-2255ACFFC6E4}"/>
              </a:ext>
            </a:extLst>
          </p:cNvPr>
          <p:cNvSpPr/>
          <p:nvPr/>
        </p:nvSpPr>
        <p:spPr>
          <a:xfrm>
            <a:off x="6046244" y="2898530"/>
            <a:ext cx="1667743" cy="3121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4CC577B-90D6-4191-AD03-9C5DC1F0CEFB}"/>
              </a:ext>
            </a:extLst>
          </p:cNvPr>
          <p:cNvSpPr/>
          <p:nvPr/>
        </p:nvSpPr>
        <p:spPr>
          <a:xfrm>
            <a:off x="6045326" y="3254506"/>
            <a:ext cx="1667046" cy="296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</a:t>
            </a:r>
            <a:r>
              <a:rPr lang="en-US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DE74179-36F3-4796-8328-6A1CEC97C2C3}"/>
              </a:ext>
            </a:extLst>
          </p:cNvPr>
          <p:cNvSpPr/>
          <p:nvPr/>
        </p:nvSpPr>
        <p:spPr>
          <a:xfrm>
            <a:off x="6046024" y="3598290"/>
            <a:ext cx="1666348" cy="3009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</a:t>
            </a:r>
            <a:r>
              <a:rPr lang="en-US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526D45B-4AD0-4D1A-B739-34E0A9D1B4E5}"/>
              </a:ext>
            </a:extLst>
          </p:cNvPr>
          <p:cNvSpPr/>
          <p:nvPr/>
        </p:nvSpPr>
        <p:spPr>
          <a:xfrm>
            <a:off x="6130101" y="4806987"/>
            <a:ext cx="1667046" cy="3502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49411CF-A68D-4874-B3A5-BDF5A488439D}"/>
              </a:ext>
            </a:extLst>
          </p:cNvPr>
          <p:cNvSpPr/>
          <p:nvPr/>
        </p:nvSpPr>
        <p:spPr>
          <a:xfrm>
            <a:off x="6129915" y="5196180"/>
            <a:ext cx="1667046" cy="3534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44B9C69-A64C-4447-98F3-40A3E0580ED3}"/>
              </a:ext>
            </a:extLst>
          </p:cNvPr>
          <p:cNvSpPr/>
          <p:nvPr/>
        </p:nvSpPr>
        <p:spPr>
          <a:xfrm>
            <a:off x="6130264" y="5604551"/>
            <a:ext cx="1666348" cy="2702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77615A1-0293-4521-83B6-33AC35B081B7}"/>
              </a:ext>
            </a:extLst>
          </p:cNvPr>
          <p:cNvSpPr/>
          <p:nvPr/>
        </p:nvSpPr>
        <p:spPr>
          <a:xfrm>
            <a:off x="6130264" y="5929733"/>
            <a:ext cx="1666348" cy="3311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2" name="Right Arrow 39">
            <a:extLst>
              <a:ext uri="{FF2B5EF4-FFF2-40B4-BE49-F238E27FC236}">
                <a16:creationId xmlns:a16="http://schemas.microsoft.com/office/drawing/2014/main" id="{E194443A-31B1-4FAA-89B2-EE31ECEB8159}"/>
              </a:ext>
            </a:extLst>
          </p:cNvPr>
          <p:cNvSpPr/>
          <p:nvPr/>
        </p:nvSpPr>
        <p:spPr>
          <a:xfrm rot="5400000">
            <a:off x="6807993" y="3959226"/>
            <a:ext cx="276066" cy="3677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2B4EC537-76A7-4449-8877-C0FB534C1D70}"/>
              </a:ext>
            </a:extLst>
          </p:cNvPr>
          <p:cNvSpPr/>
          <p:nvPr/>
        </p:nvSpPr>
        <p:spPr>
          <a:xfrm>
            <a:off x="1276732" y="1675987"/>
            <a:ext cx="2126041" cy="24084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Pilih</a:t>
            </a:r>
            <a:r>
              <a: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No.Waran</a:t>
            </a:r>
            <a:endParaRPr lang="en-MY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8485A19A-448A-4544-9701-DCE212D88F7A}"/>
              </a:ext>
            </a:extLst>
          </p:cNvPr>
          <p:cNvSpPr/>
          <p:nvPr/>
        </p:nvSpPr>
        <p:spPr>
          <a:xfrm>
            <a:off x="1521914" y="2544457"/>
            <a:ext cx="1667395" cy="2903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1ABB860-B29B-4BE4-9997-8142D3D38679}"/>
              </a:ext>
            </a:extLst>
          </p:cNvPr>
          <p:cNvSpPr/>
          <p:nvPr/>
        </p:nvSpPr>
        <p:spPr>
          <a:xfrm>
            <a:off x="1521915" y="2878575"/>
            <a:ext cx="1667743" cy="262393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73CB8778-EDA3-466D-8CE0-A8E13FAFA1B7}"/>
              </a:ext>
            </a:extLst>
          </p:cNvPr>
          <p:cNvSpPr/>
          <p:nvPr/>
        </p:nvSpPr>
        <p:spPr>
          <a:xfrm>
            <a:off x="1521914" y="3184693"/>
            <a:ext cx="1667743" cy="2907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SAH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06B0E6AE-806B-47A6-819F-DACC6D771B2A}"/>
              </a:ext>
            </a:extLst>
          </p:cNvPr>
          <p:cNvSpPr/>
          <p:nvPr/>
        </p:nvSpPr>
        <p:spPr>
          <a:xfrm>
            <a:off x="1521914" y="3527781"/>
            <a:ext cx="1667717" cy="2664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1A88AFE7-DE93-4AB6-894B-250ACF6D7DDC}"/>
              </a:ext>
            </a:extLst>
          </p:cNvPr>
          <p:cNvSpPr/>
          <p:nvPr/>
        </p:nvSpPr>
        <p:spPr>
          <a:xfrm>
            <a:off x="1520426" y="3846594"/>
            <a:ext cx="1667046" cy="3015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C3A273-806B-446E-8F82-8DCD9263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17</a:t>
            </a:fld>
            <a:endParaRPr lang="en-MY" dirty="0"/>
          </a:p>
        </p:txBody>
      </p:sp>
      <p:pic>
        <p:nvPicPr>
          <p:cNvPr id="26" name="Picture 25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29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31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3840502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TAMBAH PERUNTUKAN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6426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72255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315042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56633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989517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442076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206753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206084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7564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318080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6026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40245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649279" y="276396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649276" y="31837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649276" y="359087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649276" y="39975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18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716989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55576" y="927864"/>
            <a:ext cx="7572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WARAN PINDAHAN PERUNTUKAN (BAJET/ TAMBAH PERUNTUKAN)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510045" y="1561684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JAB/PKN</a:t>
            </a:r>
            <a:r>
              <a:rPr lang="en-US" dirty="0">
                <a:solidFill>
                  <a:schemeClr val="bg1"/>
                </a:solidFill>
              </a:rPr>
              <a:t>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16216" y="4142883"/>
            <a:ext cx="2143140" cy="43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6550607" y="1602431"/>
            <a:ext cx="2143140" cy="43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JAB/PKN</a:t>
            </a:r>
            <a:r>
              <a:rPr lang="en-US" dirty="0">
                <a:solidFill>
                  <a:schemeClr val="bg1"/>
                </a:solidFill>
              </a:rPr>
              <a:t>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3132561" y="1663759"/>
            <a:ext cx="3032402" cy="22508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D0FD9EE-AC90-4FD6-8913-97C0049214E1}"/>
              </a:ext>
            </a:extLst>
          </p:cNvPr>
          <p:cNvSpPr/>
          <p:nvPr/>
        </p:nvSpPr>
        <p:spPr>
          <a:xfrm>
            <a:off x="6847597" y="2154133"/>
            <a:ext cx="1667743" cy="26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B75FB41-399F-4E9F-93F9-2255ACFFC6E4}"/>
              </a:ext>
            </a:extLst>
          </p:cNvPr>
          <p:cNvSpPr/>
          <p:nvPr/>
        </p:nvSpPr>
        <p:spPr>
          <a:xfrm>
            <a:off x="6842859" y="2463693"/>
            <a:ext cx="1667743" cy="2381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4CC577B-90D6-4191-AD03-9C5DC1F0CEFB}"/>
              </a:ext>
            </a:extLst>
          </p:cNvPr>
          <p:cNvSpPr/>
          <p:nvPr/>
        </p:nvSpPr>
        <p:spPr>
          <a:xfrm>
            <a:off x="6843556" y="2755840"/>
            <a:ext cx="1667046" cy="2381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 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DE74179-36F3-4796-8328-6A1CEC97C2C3}"/>
              </a:ext>
            </a:extLst>
          </p:cNvPr>
          <p:cNvSpPr/>
          <p:nvPr/>
        </p:nvSpPr>
        <p:spPr>
          <a:xfrm>
            <a:off x="6844254" y="3044983"/>
            <a:ext cx="1666348" cy="2557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 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526D45B-4AD0-4D1A-B739-34E0A9D1B4E5}"/>
              </a:ext>
            </a:extLst>
          </p:cNvPr>
          <p:cNvSpPr/>
          <p:nvPr/>
        </p:nvSpPr>
        <p:spPr>
          <a:xfrm>
            <a:off x="6812999" y="4705036"/>
            <a:ext cx="1667046" cy="2703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49411CF-A68D-4874-B3A5-BDF5A488439D}"/>
              </a:ext>
            </a:extLst>
          </p:cNvPr>
          <p:cNvSpPr/>
          <p:nvPr/>
        </p:nvSpPr>
        <p:spPr>
          <a:xfrm>
            <a:off x="6812999" y="5039044"/>
            <a:ext cx="1667046" cy="2562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44B9C69-A64C-4447-98F3-40A3E0580ED3}"/>
              </a:ext>
            </a:extLst>
          </p:cNvPr>
          <p:cNvSpPr/>
          <p:nvPr/>
        </p:nvSpPr>
        <p:spPr>
          <a:xfrm>
            <a:off x="6813697" y="5370877"/>
            <a:ext cx="1666348" cy="2702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77615A1-0293-4521-83B6-33AC35B081B7}"/>
              </a:ext>
            </a:extLst>
          </p:cNvPr>
          <p:cNvSpPr/>
          <p:nvPr/>
        </p:nvSpPr>
        <p:spPr>
          <a:xfrm>
            <a:off x="6813697" y="5706470"/>
            <a:ext cx="1666348" cy="2661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 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25B9CC9-8A12-4B70-90CE-A19820228F7B}"/>
              </a:ext>
            </a:extLst>
          </p:cNvPr>
          <p:cNvCxnSpPr>
            <a:cxnSpLocks/>
          </p:cNvCxnSpPr>
          <p:nvPr/>
        </p:nvCxnSpPr>
        <p:spPr>
          <a:xfrm flipH="1">
            <a:off x="3257406" y="4327308"/>
            <a:ext cx="2883735" cy="37796"/>
          </a:xfrm>
          <a:prstGeom prst="straightConnector1">
            <a:avLst/>
          </a:prstGeom>
          <a:ln w="7302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8">
            <a:extLst>
              <a:ext uri="{FF2B5EF4-FFF2-40B4-BE49-F238E27FC236}">
                <a16:creationId xmlns:a16="http://schemas.microsoft.com/office/drawing/2014/main" id="{CC7361AA-92DB-4A9C-9C12-6A57D3BBEB2B}"/>
              </a:ext>
            </a:extLst>
          </p:cNvPr>
          <p:cNvSpPr txBox="1"/>
          <p:nvPr/>
        </p:nvSpPr>
        <p:spPr>
          <a:xfrm>
            <a:off x="3132561" y="2060848"/>
            <a:ext cx="3008580" cy="282498"/>
          </a:xfrm>
          <a:prstGeom prst="rect">
            <a:avLst/>
          </a:prstGeom>
          <a:solidFill>
            <a:schemeClr val="accent4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PINDAHAN OBJEK SEBAGAI (OS)</a:t>
            </a:r>
            <a:endParaRPr lang="en-MY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2E9B68FF-7FB7-41D3-8621-FA1CF19A2765}"/>
              </a:ext>
            </a:extLst>
          </p:cNvPr>
          <p:cNvSpPr txBox="1"/>
          <p:nvPr/>
        </p:nvSpPr>
        <p:spPr>
          <a:xfrm>
            <a:off x="3257406" y="2439547"/>
            <a:ext cx="1129692" cy="2928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PENGELUAR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E7EDD468-9D77-4F67-B664-7B62042279AB}"/>
              </a:ext>
            </a:extLst>
          </p:cNvPr>
          <p:cNvSpPr txBox="1"/>
          <p:nvPr/>
        </p:nvSpPr>
        <p:spPr>
          <a:xfrm>
            <a:off x="4930162" y="2439546"/>
            <a:ext cx="1210978" cy="288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PENERIMA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38B70DB9-DF5E-4509-B1B5-AC8DF642815C}"/>
              </a:ext>
            </a:extLst>
          </p:cNvPr>
          <p:cNvSpPr/>
          <p:nvPr/>
        </p:nvSpPr>
        <p:spPr>
          <a:xfrm>
            <a:off x="4502342" y="3377684"/>
            <a:ext cx="366301" cy="1461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33" name="Text Box 22">
            <a:extLst>
              <a:ext uri="{FF2B5EF4-FFF2-40B4-BE49-F238E27FC236}">
                <a16:creationId xmlns:a16="http://schemas.microsoft.com/office/drawing/2014/main" id="{DDACABBB-B601-4678-B3C5-E1B744FA038E}"/>
              </a:ext>
            </a:extLst>
          </p:cNvPr>
          <p:cNvSpPr txBox="1"/>
          <p:nvPr/>
        </p:nvSpPr>
        <p:spPr>
          <a:xfrm>
            <a:off x="3491880" y="2802664"/>
            <a:ext cx="724392" cy="26629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1****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22">
            <a:extLst>
              <a:ext uri="{FF2B5EF4-FFF2-40B4-BE49-F238E27FC236}">
                <a16:creationId xmlns:a16="http://schemas.microsoft.com/office/drawing/2014/main" id="{DA6DC9DF-1290-4E11-845A-BD9DA78E4E58}"/>
              </a:ext>
            </a:extLst>
          </p:cNvPr>
          <p:cNvSpPr txBox="1"/>
          <p:nvPr/>
        </p:nvSpPr>
        <p:spPr>
          <a:xfrm>
            <a:off x="5158049" y="2772967"/>
            <a:ext cx="695091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 Box 22">
            <a:extLst>
              <a:ext uri="{FF2B5EF4-FFF2-40B4-BE49-F238E27FC236}">
                <a16:creationId xmlns:a16="http://schemas.microsoft.com/office/drawing/2014/main" id="{AF789721-1DC5-428A-AF9B-E46C7AF7233E}"/>
              </a:ext>
            </a:extLst>
          </p:cNvPr>
          <p:cNvSpPr txBox="1"/>
          <p:nvPr/>
        </p:nvSpPr>
        <p:spPr>
          <a:xfrm>
            <a:off x="3491880" y="3127497"/>
            <a:ext cx="695091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 Box 22">
            <a:extLst>
              <a:ext uri="{FF2B5EF4-FFF2-40B4-BE49-F238E27FC236}">
                <a16:creationId xmlns:a16="http://schemas.microsoft.com/office/drawing/2014/main" id="{830C7699-CB1D-4CBB-AD10-113F80344BD5}"/>
              </a:ext>
            </a:extLst>
          </p:cNvPr>
          <p:cNvSpPr txBox="1"/>
          <p:nvPr/>
        </p:nvSpPr>
        <p:spPr>
          <a:xfrm>
            <a:off x="5166057" y="3119104"/>
            <a:ext cx="1106022" cy="3037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2,3,4,5…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22">
            <a:extLst>
              <a:ext uri="{FF2B5EF4-FFF2-40B4-BE49-F238E27FC236}">
                <a16:creationId xmlns:a16="http://schemas.microsoft.com/office/drawing/2014/main" id="{32ECB468-49AA-4D79-BEBC-86982B52CCCE}"/>
              </a:ext>
            </a:extLst>
          </p:cNvPr>
          <p:cNvSpPr txBox="1"/>
          <p:nvPr/>
        </p:nvSpPr>
        <p:spPr>
          <a:xfrm>
            <a:off x="3375731" y="3427487"/>
            <a:ext cx="927388" cy="292892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2,3,4,5..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 Box 22">
            <a:extLst>
              <a:ext uri="{FF2B5EF4-FFF2-40B4-BE49-F238E27FC236}">
                <a16:creationId xmlns:a16="http://schemas.microsoft.com/office/drawing/2014/main" id="{F5261842-D13E-474C-A244-82B5072A62A0}"/>
              </a:ext>
            </a:extLst>
          </p:cNvPr>
          <p:cNvSpPr txBox="1"/>
          <p:nvPr/>
        </p:nvSpPr>
        <p:spPr>
          <a:xfrm>
            <a:off x="5166057" y="3450735"/>
            <a:ext cx="695091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 Box 22">
            <a:extLst>
              <a:ext uri="{FF2B5EF4-FFF2-40B4-BE49-F238E27FC236}">
                <a16:creationId xmlns:a16="http://schemas.microsoft.com/office/drawing/2014/main" id="{248966AD-5F4C-4CE7-A266-F8CC7DD99526}"/>
              </a:ext>
            </a:extLst>
          </p:cNvPr>
          <p:cNvSpPr txBox="1"/>
          <p:nvPr/>
        </p:nvSpPr>
        <p:spPr>
          <a:xfrm>
            <a:off x="3375731" y="3759270"/>
            <a:ext cx="941711" cy="28000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2,3,4,5…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 Box 22">
            <a:extLst>
              <a:ext uri="{FF2B5EF4-FFF2-40B4-BE49-F238E27FC236}">
                <a16:creationId xmlns:a16="http://schemas.microsoft.com/office/drawing/2014/main" id="{D32B3C5C-5A0D-4D53-BD47-286DA31CD969}"/>
              </a:ext>
            </a:extLst>
          </p:cNvPr>
          <p:cNvSpPr txBox="1"/>
          <p:nvPr/>
        </p:nvSpPr>
        <p:spPr>
          <a:xfrm>
            <a:off x="5175932" y="3759270"/>
            <a:ext cx="941710" cy="24579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2,3,4,5…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Right Arrow 39">
            <a:extLst>
              <a:ext uri="{FF2B5EF4-FFF2-40B4-BE49-F238E27FC236}">
                <a16:creationId xmlns:a16="http://schemas.microsoft.com/office/drawing/2014/main" id="{E194443A-31B1-4FAA-89B2-EE31ECEB8159}"/>
              </a:ext>
            </a:extLst>
          </p:cNvPr>
          <p:cNvSpPr/>
          <p:nvPr/>
        </p:nvSpPr>
        <p:spPr>
          <a:xfrm rot="5400000">
            <a:off x="7368072" y="3510354"/>
            <a:ext cx="464230" cy="439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Text Box 17">
            <a:extLst>
              <a:ext uri="{FF2B5EF4-FFF2-40B4-BE49-F238E27FC236}">
                <a16:creationId xmlns:a16="http://schemas.microsoft.com/office/drawing/2014/main" id="{34FC1379-3262-4BAC-ABBE-5BD81959697F}"/>
              </a:ext>
            </a:extLst>
          </p:cNvPr>
          <p:cNvSpPr txBox="1"/>
          <p:nvPr/>
        </p:nvSpPr>
        <p:spPr>
          <a:xfrm>
            <a:off x="3219605" y="4653136"/>
            <a:ext cx="3008579" cy="1370101"/>
          </a:xfrm>
          <a:prstGeom prst="rect">
            <a:avLst/>
          </a:prstGeom>
          <a:solidFill>
            <a:srgbClr val="92D05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JIKA (OS)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19">
            <a:extLst>
              <a:ext uri="{FF2B5EF4-FFF2-40B4-BE49-F238E27FC236}">
                <a16:creationId xmlns:a16="http://schemas.microsoft.com/office/drawing/2014/main" id="{31DADA84-4FC8-4BD6-8003-ACB51779D7EE}"/>
              </a:ext>
            </a:extLst>
          </p:cNvPr>
          <p:cNvSpPr txBox="1"/>
          <p:nvPr/>
        </p:nvSpPr>
        <p:spPr>
          <a:xfrm>
            <a:off x="3270282" y="5039044"/>
            <a:ext cx="1138286" cy="2533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PENGELUAR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5" name="Text Box 19">
            <a:extLst>
              <a:ext uri="{FF2B5EF4-FFF2-40B4-BE49-F238E27FC236}">
                <a16:creationId xmlns:a16="http://schemas.microsoft.com/office/drawing/2014/main" id="{834C8134-61F4-4FC9-AA68-C7E1724806A3}"/>
              </a:ext>
            </a:extLst>
          </p:cNvPr>
          <p:cNvSpPr txBox="1"/>
          <p:nvPr/>
        </p:nvSpPr>
        <p:spPr>
          <a:xfrm>
            <a:off x="5158049" y="5017748"/>
            <a:ext cx="1046002" cy="2553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PENERIMA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980060C5-A706-4C98-A236-FF2CFE497897}"/>
              </a:ext>
            </a:extLst>
          </p:cNvPr>
          <p:cNvSpPr/>
          <p:nvPr/>
        </p:nvSpPr>
        <p:spPr>
          <a:xfrm>
            <a:off x="4572000" y="5615822"/>
            <a:ext cx="365916" cy="14550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47" name="Text Box 22">
            <a:extLst>
              <a:ext uri="{FF2B5EF4-FFF2-40B4-BE49-F238E27FC236}">
                <a16:creationId xmlns:a16="http://schemas.microsoft.com/office/drawing/2014/main" id="{277FD867-38D9-4938-B67C-0BD309A82DA2}"/>
              </a:ext>
            </a:extLst>
          </p:cNvPr>
          <p:cNvSpPr txBox="1"/>
          <p:nvPr/>
        </p:nvSpPr>
        <p:spPr>
          <a:xfrm>
            <a:off x="3491880" y="5482673"/>
            <a:ext cx="694342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B7A8C77C-6C24-49E9-BF2D-571AF82EED5D}"/>
              </a:ext>
            </a:extLst>
          </p:cNvPr>
          <p:cNvSpPr txBox="1"/>
          <p:nvPr/>
        </p:nvSpPr>
        <p:spPr>
          <a:xfrm>
            <a:off x="5166057" y="5466689"/>
            <a:ext cx="1034752" cy="27449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,3,4,5…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9927E0C-0417-444C-8533-2D5F6409B9FB}"/>
              </a:ext>
            </a:extLst>
          </p:cNvPr>
          <p:cNvSpPr/>
          <p:nvPr/>
        </p:nvSpPr>
        <p:spPr>
          <a:xfrm>
            <a:off x="478200" y="4147725"/>
            <a:ext cx="2198763" cy="43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2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9C36CC2-FECB-4735-AE59-C5D99D63DBE6}"/>
              </a:ext>
            </a:extLst>
          </p:cNvPr>
          <p:cNvSpPr/>
          <p:nvPr/>
        </p:nvSpPr>
        <p:spPr>
          <a:xfrm>
            <a:off x="743001" y="4690112"/>
            <a:ext cx="1667046" cy="2703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 2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6496330-5900-4A71-BDE1-BD16A177350C}"/>
              </a:ext>
            </a:extLst>
          </p:cNvPr>
          <p:cNvSpPr/>
          <p:nvPr/>
        </p:nvSpPr>
        <p:spPr>
          <a:xfrm>
            <a:off x="743001" y="5004356"/>
            <a:ext cx="1667046" cy="2562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A00818CA-CE77-4DF2-B8D2-ECEE1523D85E}"/>
              </a:ext>
            </a:extLst>
          </p:cNvPr>
          <p:cNvSpPr/>
          <p:nvPr/>
        </p:nvSpPr>
        <p:spPr>
          <a:xfrm>
            <a:off x="743001" y="5304472"/>
            <a:ext cx="1666348" cy="2702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A2ACDA1-7B39-432F-A118-EF8CE97E240E}"/>
              </a:ext>
            </a:extLst>
          </p:cNvPr>
          <p:cNvSpPr/>
          <p:nvPr/>
        </p:nvSpPr>
        <p:spPr>
          <a:xfrm>
            <a:off x="743001" y="5637303"/>
            <a:ext cx="1666348" cy="2661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B2BF0431-8989-4E4F-BC9C-CE31B09A4B4A}"/>
              </a:ext>
            </a:extLst>
          </p:cNvPr>
          <p:cNvSpPr/>
          <p:nvPr/>
        </p:nvSpPr>
        <p:spPr>
          <a:xfrm>
            <a:off x="747626" y="2132856"/>
            <a:ext cx="1667395" cy="2903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976C9813-6BF4-4A40-894B-B7EF583164BC}"/>
              </a:ext>
            </a:extLst>
          </p:cNvPr>
          <p:cNvSpPr/>
          <p:nvPr/>
        </p:nvSpPr>
        <p:spPr>
          <a:xfrm>
            <a:off x="747626" y="2466044"/>
            <a:ext cx="1667743" cy="262393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4E69846-3B29-445C-9715-133FF17F6BFE}"/>
              </a:ext>
            </a:extLst>
          </p:cNvPr>
          <p:cNvSpPr/>
          <p:nvPr/>
        </p:nvSpPr>
        <p:spPr>
          <a:xfrm>
            <a:off x="747627" y="2768781"/>
            <a:ext cx="1667743" cy="2907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388EEC7F-B2C8-48F1-BEDA-54BAD3978289}"/>
              </a:ext>
            </a:extLst>
          </p:cNvPr>
          <p:cNvSpPr/>
          <p:nvPr/>
        </p:nvSpPr>
        <p:spPr>
          <a:xfrm>
            <a:off x="747304" y="3106634"/>
            <a:ext cx="1667717" cy="2664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754E73F-FCE4-49EE-A3E0-1663DEE99D7C}"/>
              </a:ext>
            </a:extLst>
          </p:cNvPr>
          <p:cNvSpPr/>
          <p:nvPr/>
        </p:nvSpPr>
        <p:spPr>
          <a:xfrm>
            <a:off x="744059" y="3410365"/>
            <a:ext cx="1667046" cy="3066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970C66-793B-46FA-A7B7-3AC1476C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19</a:t>
            </a:fld>
            <a:endParaRPr lang="en-MY" dirty="0"/>
          </a:p>
        </p:txBody>
      </p:sp>
      <p:pic>
        <p:nvPicPr>
          <p:cNvPr id="59" name="Picture 58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Rectangle 59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61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259823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SENARAI PROSES BAJET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84763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/>
              <a:t>PERMULAAN BAJET</a:t>
            </a:r>
          </a:p>
          <a:p>
            <a:r>
              <a:rPr lang="en-US" sz="5600" dirty="0"/>
              <a:t>BATAS PERBELANJAAN MENGURUS &amp; THRESHOLD (JABATAN/ PTJ)</a:t>
            </a:r>
          </a:p>
          <a:p>
            <a:r>
              <a:rPr lang="en-US" sz="5600" dirty="0"/>
              <a:t>PERUBAHAN BATAS PERBELANJAAN MENGURUS &amp; THRESHOLD (JABATAN/ PTJ)</a:t>
            </a:r>
          </a:p>
          <a:p>
            <a:r>
              <a:rPr lang="en-US" sz="5600" dirty="0"/>
              <a:t>CARIAN BATAS PERELANJAAN MENGURUS &amp; THRESHOLD</a:t>
            </a:r>
          </a:p>
          <a:p>
            <a:r>
              <a:rPr lang="en-US" sz="5600" dirty="0"/>
              <a:t>CADANGAN PROJEK BARU/ SAMBUNGAN</a:t>
            </a:r>
          </a:p>
          <a:p>
            <a:r>
              <a:rPr lang="en-US" sz="5600" dirty="0"/>
              <a:t>KELULUSAN PROJEK BARU/ SAMBUNGAN</a:t>
            </a:r>
          </a:p>
          <a:p>
            <a:r>
              <a:rPr lang="en-US" sz="5600" dirty="0"/>
              <a:t>PINDAAN MAKLUMAT PROJEK</a:t>
            </a:r>
          </a:p>
          <a:p>
            <a:r>
              <a:rPr lang="en-US" sz="5600" dirty="0"/>
              <a:t>CARIAN MAKLUMAT PROJEK</a:t>
            </a:r>
          </a:p>
          <a:p>
            <a:r>
              <a:rPr lang="en-US" sz="5600" dirty="0"/>
              <a:t>WARAN PERJAWATAN</a:t>
            </a:r>
          </a:p>
          <a:p>
            <a:r>
              <a:rPr lang="en-US" sz="5600" dirty="0"/>
              <a:t>ANGGARAN TERPERINCI (HASIL/ MENGURUS/ TANGGUNGAN / PERJAWATAN / PEMBANGUNAN</a:t>
            </a:r>
          </a:p>
          <a:p>
            <a:r>
              <a:rPr lang="en-US" sz="5600" dirty="0"/>
              <a:t>SEMAKAN/ KELULUSAN ATP SECARA BERKELOMPOK</a:t>
            </a:r>
          </a:p>
          <a:p>
            <a:r>
              <a:rPr lang="en-US" sz="5600" dirty="0"/>
              <a:t>CARIAN MAKLUMAT ANGGARAN TERPERINCI</a:t>
            </a:r>
          </a:p>
          <a:p>
            <a:r>
              <a:rPr lang="en-US" sz="5600" dirty="0"/>
              <a:t>WARAN PERUNTUKAN</a:t>
            </a:r>
          </a:p>
          <a:p>
            <a:r>
              <a:rPr lang="en-US" sz="5600" dirty="0"/>
              <a:t>WARAN PERUNTUKAN BERKELOMPOK</a:t>
            </a:r>
          </a:p>
          <a:p>
            <a:r>
              <a:rPr lang="en-US" sz="5600" dirty="0"/>
              <a:t>WARAN PERUNTUKAN KECIL</a:t>
            </a:r>
          </a:p>
          <a:p>
            <a:r>
              <a:rPr lang="en-US" sz="5600" dirty="0"/>
              <a:t>WARAN TARIK BALIK PERUNTUKAN</a:t>
            </a:r>
          </a:p>
          <a:p>
            <a:r>
              <a:rPr lang="en-US" sz="5600" dirty="0"/>
              <a:t>WARAN PINDAHAN PERUNTUKAN</a:t>
            </a:r>
          </a:p>
          <a:p>
            <a:r>
              <a:rPr lang="en-US" sz="5600" dirty="0"/>
              <a:t>WARAN SEKAT PERUNTUKAN</a:t>
            </a:r>
          </a:p>
          <a:p>
            <a:r>
              <a:rPr lang="en-US" sz="5600" dirty="0"/>
              <a:t>WARAN LUAR JANGKA</a:t>
            </a:r>
          </a:p>
          <a:p>
            <a:r>
              <a:rPr lang="en-US" sz="5600" dirty="0"/>
              <a:t>WARAN TAMBAH LUAR JANGKA</a:t>
            </a:r>
          </a:p>
          <a:p>
            <a:r>
              <a:rPr lang="en-US" sz="5600" dirty="0"/>
              <a:t>WARAN BATAL</a:t>
            </a:r>
          </a:p>
          <a:p>
            <a:r>
              <a:rPr lang="en-US" sz="5600" dirty="0"/>
              <a:t>CARIAN WARAN</a:t>
            </a:r>
          </a:p>
          <a:p>
            <a:r>
              <a:rPr lang="en-US" sz="5600" dirty="0"/>
              <a:t>PROSES PEMINDAHAN MAKLUMAT BAJET </a:t>
            </a:r>
          </a:p>
          <a:p>
            <a:r>
              <a:rPr lang="en-US" sz="5600" dirty="0"/>
              <a:t>PROSES PEMINDAHAN MAKLUMAT MAKSUD/VOT </a:t>
            </a:r>
          </a:p>
          <a:p>
            <a:r>
              <a:rPr lang="en-US" sz="5600" dirty="0"/>
              <a:t>PROSES PEMINDAHAN MAKLUMAT PTJ</a:t>
            </a:r>
          </a:p>
          <a:p>
            <a:r>
              <a:rPr lang="en-US" sz="5600" dirty="0"/>
              <a:t>PROSES PEMINDAHAN MAKLUMAT PROGRAM/AKTIVITI</a:t>
            </a:r>
          </a:p>
          <a:p>
            <a:r>
              <a:rPr lang="en-US" sz="5600" dirty="0"/>
              <a:t>PROSES PENAMBAHAN/ PENGURANGAN ANGGARAN TERPERINCI MENGIKUT PERATUSAN %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</a:t>
            </a:fld>
            <a:endParaRPr lang="en-MY"/>
          </a:p>
        </p:txBody>
      </p:sp>
      <p:pic>
        <p:nvPicPr>
          <p:cNvPr id="5" name="Picture 4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766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SEKAT PERUNTUKAN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6426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72255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315042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56633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989517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442076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206753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206084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7564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318080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6026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40245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649279" y="276396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649276" y="31837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649276" y="359087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649276" y="39975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20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1690655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980728"/>
            <a:ext cx="595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LUAR JANGKA (BAJET / TAMBAH PERUNTUKAN)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171424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170080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170422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276872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270473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120647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543831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3963760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170749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170080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27687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270125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12313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354501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20681" y="227687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20678" y="269668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20678" y="310377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20678" y="351048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21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  <p:sp>
        <p:nvSpPr>
          <p:cNvPr id="28" name="Arrow: Down 14">
            <a:extLst>
              <a:ext uri="{FF2B5EF4-FFF2-40B4-BE49-F238E27FC236}">
                <a16:creationId xmlns:a16="http://schemas.microsoft.com/office/drawing/2014/main" id="{D02EB834-B7E6-4CA5-B8C7-40ACE4C5EF96}"/>
              </a:ext>
            </a:extLst>
          </p:cNvPr>
          <p:cNvSpPr/>
          <p:nvPr/>
        </p:nvSpPr>
        <p:spPr>
          <a:xfrm>
            <a:off x="7307696" y="3990417"/>
            <a:ext cx="576672" cy="1107699"/>
          </a:xfrm>
          <a:prstGeom prst="downArrow">
            <a:avLst/>
          </a:prstGeom>
          <a:noFill/>
          <a:ln w="41275">
            <a:solidFill>
              <a:srgbClr val="FF0000">
                <a:alpha val="96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0EB559-6613-4867-BF01-C95B1DF872CE}"/>
              </a:ext>
            </a:extLst>
          </p:cNvPr>
          <p:cNvSpPr txBox="1"/>
          <p:nvPr/>
        </p:nvSpPr>
        <p:spPr>
          <a:xfrm>
            <a:off x="4749210" y="4201924"/>
            <a:ext cx="2552894" cy="523220"/>
          </a:xfrm>
          <a:prstGeom prst="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dashDot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JIKA </a:t>
            </a:r>
            <a:r>
              <a:rPr lang="en-US" sz="1400" kern="0" dirty="0">
                <a:solidFill>
                  <a:prstClr val="white"/>
                </a:solidFill>
                <a:latin typeface="Calibri"/>
              </a:rPr>
              <a:t>AMAUN MELEBIHI BAKI PERUNTUKAN AMANAH</a:t>
            </a:r>
            <a:endParaRPr kumimoji="0" lang="en-MY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DEB967D-7AAB-48F6-B984-9ECAEE89FE41}"/>
              </a:ext>
            </a:extLst>
          </p:cNvPr>
          <p:cNvSpPr/>
          <p:nvPr/>
        </p:nvSpPr>
        <p:spPr>
          <a:xfrm>
            <a:off x="6465799" y="5242132"/>
            <a:ext cx="2143140" cy="519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PKN PELULUS 2</a:t>
            </a:r>
            <a:endParaRPr lang="en-MY" dirty="0"/>
          </a:p>
        </p:txBody>
      </p:sp>
      <p:sp>
        <p:nvSpPr>
          <p:cNvPr id="39" name="Rectangle: Rounded Corners 17">
            <a:extLst>
              <a:ext uri="{FF2B5EF4-FFF2-40B4-BE49-F238E27FC236}">
                <a16:creationId xmlns:a16="http://schemas.microsoft.com/office/drawing/2014/main" id="{626DCC15-46D1-4F37-8FB2-9BB87D24D282}"/>
              </a:ext>
            </a:extLst>
          </p:cNvPr>
          <p:cNvSpPr/>
          <p:nvPr/>
        </p:nvSpPr>
        <p:spPr>
          <a:xfrm>
            <a:off x="6716816" y="586978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LULUS 2</a:t>
            </a:r>
            <a:endParaRPr lang="en-MY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99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BATAL PERUNTUKAN / TAMBAH PERUNTUKAN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6426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72255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315042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56633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989517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442076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206753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206084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7564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318080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6026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40245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32243" y="276396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32240" y="31837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32240" y="359087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32240" y="39975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22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2974776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BATAL PERUNTUKAN KECIL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6426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72255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315042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56633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989517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442076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206753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206084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7564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318080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6026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40245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20681" y="276396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20678" y="31837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20678" y="359087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20678" y="39975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23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3005292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15027" y="1055048"/>
            <a:ext cx="55978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PROSES PEMINDAHAN MAKLUMAT BAJET BAGI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7436" y="2492896"/>
            <a:ext cx="2115256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99976" y="2499410"/>
            <a:ext cx="1960456" cy="477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519764" y="2492896"/>
            <a:ext cx="19883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13296" y="2560117"/>
            <a:ext cx="504056" cy="35347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/>
              </a:solidFill>
            </a:endParaRPr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796136" y="2553427"/>
            <a:ext cx="504056" cy="35347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1177721-8050-4ED9-A8FD-6E2BF12DD6BB}"/>
              </a:ext>
            </a:extLst>
          </p:cNvPr>
          <p:cNvSpPr/>
          <p:nvPr/>
        </p:nvSpPr>
        <p:spPr>
          <a:xfrm>
            <a:off x="811776" y="310120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A90BD85-9DB3-4E58-92F7-BEF39C3BCD4E}"/>
              </a:ext>
            </a:extLst>
          </p:cNvPr>
          <p:cNvSpPr/>
          <p:nvPr/>
        </p:nvSpPr>
        <p:spPr>
          <a:xfrm>
            <a:off x="811776" y="353160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4BDF384-FF59-4ED6-804D-B7240EB0DC90}"/>
              </a:ext>
            </a:extLst>
          </p:cNvPr>
          <p:cNvSpPr/>
          <p:nvPr/>
        </p:nvSpPr>
        <p:spPr>
          <a:xfrm>
            <a:off x="812474" y="395406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607F427-E5B4-4038-9833-1E1021C59341}"/>
              </a:ext>
            </a:extLst>
          </p:cNvPr>
          <p:cNvSpPr/>
          <p:nvPr/>
        </p:nvSpPr>
        <p:spPr>
          <a:xfrm>
            <a:off x="3696345" y="3091618"/>
            <a:ext cx="1667743" cy="391313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01E3D83-3D2B-4C66-A875-15E35DB846F9}"/>
              </a:ext>
            </a:extLst>
          </p:cNvPr>
          <p:cNvSpPr/>
          <p:nvPr/>
        </p:nvSpPr>
        <p:spPr>
          <a:xfrm>
            <a:off x="3696345" y="3525254"/>
            <a:ext cx="1667743" cy="428809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F926AF-A604-4177-88BA-5E5D8423D286}"/>
              </a:ext>
            </a:extLst>
          </p:cNvPr>
          <p:cNvSpPr/>
          <p:nvPr/>
        </p:nvSpPr>
        <p:spPr>
          <a:xfrm>
            <a:off x="6679249" y="3079620"/>
            <a:ext cx="1667743" cy="397052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0AE4709-7564-476E-80FD-CEC16618F384}"/>
              </a:ext>
            </a:extLst>
          </p:cNvPr>
          <p:cNvSpPr/>
          <p:nvPr/>
        </p:nvSpPr>
        <p:spPr>
          <a:xfrm>
            <a:off x="6679249" y="3536231"/>
            <a:ext cx="1667743" cy="417832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A59FFC-B79E-43D0-8FC4-FBB3DA8B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24</a:t>
            </a:fld>
            <a:endParaRPr lang="en-MY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564622"/>
              </p:ext>
            </p:extLst>
          </p:nvPr>
        </p:nvGraphicFramePr>
        <p:xfrm>
          <a:off x="2657318" y="1433956"/>
          <a:ext cx="45601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937">
                  <a:extLst>
                    <a:ext uri="{9D8B030D-6E8A-4147-A177-3AD203B41FA5}">
                      <a16:colId xmlns:a16="http://schemas.microsoft.com/office/drawing/2014/main" val="286181796"/>
                    </a:ext>
                  </a:extLst>
                </a:gridCol>
                <a:gridCol w="2645231">
                  <a:extLst>
                    <a:ext uri="{9D8B030D-6E8A-4147-A177-3AD203B41FA5}">
                      <a16:colId xmlns:a16="http://schemas.microsoft.com/office/drawing/2014/main" val="1061776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JABATAN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PTJ/PK	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423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/>
                        <a:t>MAKSUD/VOT</a:t>
                      </a:r>
                      <a:r>
                        <a:rPr lang="en-US" sz="1600" dirty="0"/>
                        <a:t>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/>
                        <a:t>PROGRAM/AKTIVITI</a:t>
                      </a:r>
                      <a:endParaRPr lang="en-MY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551007"/>
                  </a:ext>
                </a:extLst>
              </a:tr>
            </a:tbl>
          </a:graphicData>
        </a:graphic>
      </p:graphicFrame>
      <p:pic>
        <p:nvPicPr>
          <p:cNvPr id="18" name="Picture 17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  <p:sp>
        <p:nvSpPr>
          <p:cNvPr id="23" name="Rectangle 22"/>
          <p:cNvSpPr/>
          <p:nvPr/>
        </p:nvSpPr>
        <p:spPr>
          <a:xfrm>
            <a:off x="0" y="6638731"/>
            <a:ext cx="8723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6. PROSES BAJET</a:t>
            </a:r>
          </a:p>
        </p:txBody>
      </p:sp>
    </p:spTree>
    <p:extLst>
      <p:ext uri="{BB962C8B-B14F-4D97-AF65-F5344CB8AC3E}">
        <p14:creationId xmlns:p14="http://schemas.microsoft.com/office/powerpoint/2010/main" val="2699636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42883" y="1043255"/>
            <a:ext cx="5597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PROSES PENAMBAHAN / PENGURANGAN ANGGARAN TERPERINCI MENGIKUT PERATUSAN (%)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539552" y="2216341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99976" y="2222855"/>
            <a:ext cx="2143140" cy="43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519764" y="2216341"/>
            <a:ext cx="2143140" cy="43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937257" y="2346400"/>
            <a:ext cx="325314" cy="2366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/>
              </a:solidFill>
            </a:endParaRPr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920097" y="2339710"/>
            <a:ext cx="325314" cy="2366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1177721-8050-4ED9-A8FD-6E2BF12DD6BB}"/>
              </a:ext>
            </a:extLst>
          </p:cNvPr>
          <p:cNvSpPr/>
          <p:nvPr/>
        </p:nvSpPr>
        <p:spPr>
          <a:xfrm>
            <a:off x="755576" y="278092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A90BD85-9DB3-4E58-92F7-BEF39C3BCD4E}"/>
              </a:ext>
            </a:extLst>
          </p:cNvPr>
          <p:cNvSpPr/>
          <p:nvPr/>
        </p:nvSpPr>
        <p:spPr>
          <a:xfrm>
            <a:off x="755576" y="320548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4BDF384-FF59-4ED6-804D-B7240EB0DC90}"/>
              </a:ext>
            </a:extLst>
          </p:cNvPr>
          <p:cNvSpPr/>
          <p:nvPr/>
        </p:nvSpPr>
        <p:spPr>
          <a:xfrm>
            <a:off x="755576" y="3645024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607F427-E5B4-4038-9833-1E1021C59341}"/>
              </a:ext>
            </a:extLst>
          </p:cNvPr>
          <p:cNvSpPr/>
          <p:nvPr/>
        </p:nvSpPr>
        <p:spPr>
          <a:xfrm>
            <a:off x="3757462" y="278886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01E3D83-3D2B-4C66-A875-15E35DB846F9}"/>
              </a:ext>
            </a:extLst>
          </p:cNvPr>
          <p:cNvSpPr/>
          <p:nvPr/>
        </p:nvSpPr>
        <p:spPr>
          <a:xfrm>
            <a:off x="3757461" y="320548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F926AF-A604-4177-88BA-5E5D8423D286}"/>
              </a:ext>
            </a:extLst>
          </p:cNvPr>
          <p:cNvSpPr/>
          <p:nvPr/>
        </p:nvSpPr>
        <p:spPr>
          <a:xfrm>
            <a:off x="6786128" y="278489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0AE4709-7564-476E-80FD-CEC16618F384}"/>
              </a:ext>
            </a:extLst>
          </p:cNvPr>
          <p:cNvSpPr/>
          <p:nvPr/>
        </p:nvSpPr>
        <p:spPr>
          <a:xfrm>
            <a:off x="6786128" y="320548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A59FFC-B79E-43D0-8FC4-FBB3DA8B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25</a:t>
            </a:fld>
            <a:endParaRPr lang="en-MY" dirty="0"/>
          </a:p>
        </p:txBody>
      </p:sp>
      <p:pic>
        <p:nvPicPr>
          <p:cNvPr id="18" name="Picture 17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  <p:sp>
        <p:nvSpPr>
          <p:cNvPr id="20" name="Rectangle 19"/>
          <p:cNvSpPr/>
          <p:nvPr/>
        </p:nvSpPr>
        <p:spPr>
          <a:xfrm>
            <a:off x="0" y="6638731"/>
            <a:ext cx="8723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6. PROSES BAJET</a:t>
            </a:r>
          </a:p>
        </p:txBody>
      </p:sp>
    </p:spTree>
    <p:extLst>
      <p:ext uri="{BB962C8B-B14F-4D97-AF65-F5344CB8AC3E}">
        <p14:creationId xmlns:p14="http://schemas.microsoft.com/office/powerpoint/2010/main" val="40476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3</a:t>
            </a:fld>
            <a:endParaRPr lang="en-MY"/>
          </a:p>
        </p:txBody>
      </p:sp>
      <p:cxnSp>
        <p:nvCxnSpPr>
          <p:cNvPr id="7" name="Straight Arrow Connector 6"/>
          <p:cNvCxnSpPr>
            <a:stCxn id="5" idx="5"/>
          </p:cNvCxnSpPr>
          <p:nvPr/>
        </p:nvCxnSpPr>
        <p:spPr>
          <a:xfrm flipV="1">
            <a:off x="1389160" y="257787"/>
            <a:ext cx="3110832" cy="927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563549" y="108139"/>
            <a:ext cx="3960440" cy="36004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PROSES PERMULAAN BAJET</a:t>
            </a:r>
          </a:p>
        </p:txBody>
      </p:sp>
      <p:cxnSp>
        <p:nvCxnSpPr>
          <p:cNvPr id="10" name="Straight Arrow Connector 9"/>
          <p:cNvCxnSpPr>
            <a:stCxn id="5" idx="5"/>
          </p:cNvCxnSpPr>
          <p:nvPr/>
        </p:nvCxnSpPr>
        <p:spPr>
          <a:xfrm flipV="1">
            <a:off x="1389160" y="976667"/>
            <a:ext cx="2534768" cy="208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5"/>
          </p:cNvCxnSpPr>
          <p:nvPr/>
        </p:nvCxnSpPr>
        <p:spPr>
          <a:xfrm>
            <a:off x="1389160" y="1185591"/>
            <a:ext cx="4118944" cy="731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</p:cNvCxnSpPr>
          <p:nvPr/>
        </p:nvCxnSpPr>
        <p:spPr>
          <a:xfrm>
            <a:off x="1389160" y="1185591"/>
            <a:ext cx="3542880" cy="1739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5"/>
          </p:cNvCxnSpPr>
          <p:nvPr/>
        </p:nvCxnSpPr>
        <p:spPr>
          <a:xfrm>
            <a:off x="1389160" y="1185591"/>
            <a:ext cx="3182840" cy="3227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211960" y="576883"/>
            <a:ext cx="4824082" cy="82506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/>
              <a:t>BATAS PERBELANJAAN MENGURUS &amp; THRESHOLD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/>
              <a:t>PERUBAHAN BATAS PERBELANJAAN MENGURUS &amp; THRESHOLD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CARIAN BATAS PERBELANJAAN MENGURUS &amp; THRESHOLD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580112" y="1479115"/>
            <a:ext cx="3455930" cy="96389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CADANGAN PROJEK BARU/ SAMBUNGAN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KELULUSAN PROJEK BARU/ SAMBUNGAN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PINDAAN MAKLUMAT PROJEK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CARIAN MAKLUMAT PROJEK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075602" y="2492896"/>
            <a:ext cx="3942638" cy="192036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PERJAWATAN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ANGGARAN TERPERINCI HASIL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ANGGARAN TERPERINCI MENGURUS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ANGGARAN TERPERINCI TANGGUNGAN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ANGGARAN TERPERINCI PERJAWATAN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ANGGARAN TERPERINCI PEMBANGUNAN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SEMAKAN/ KELULUSAN ATP SECARA BERKELOMPOK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CARIAN MAKLUMAT ANGGARAN TERPERINCI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077171" y="4509120"/>
            <a:ext cx="3447157" cy="210626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PERUNTUKAN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PERUNTUKAN BERKELOMPOK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PERUNTUKAN KECIL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TARIK BALIK PERUNTUKAN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PINDAHAN PERUNTUKAN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SEKAT PERUNTUKAN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LUAR JANGKA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TAMBAH LUAR JANGKA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BATAL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CARIAN WARAN</a:t>
            </a:r>
          </a:p>
        </p:txBody>
      </p:sp>
      <p:cxnSp>
        <p:nvCxnSpPr>
          <p:cNvPr id="60" name="Straight Arrow Connector 59"/>
          <p:cNvCxnSpPr>
            <a:stCxn id="5" idx="5"/>
          </p:cNvCxnSpPr>
          <p:nvPr/>
        </p:nvCxnSpPr>
        <p:spPr>
          <a:xfrm>
            <a:off x="1389160" y="1185591"/>
            <a:ext cx="302520" cy="2531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180763" y="3787881"/>
            <a:ext cx="3743165" cy="157703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PEMINDAHAN BAJET BAGI JABATAN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PEMINDAHAN BAJET MAKSUD/VOT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PEMINDAHAN BAJET PTJ/PK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PEMINDAHAN BAJET PROGRAM/AKTIVITI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PENAMBAHAN/ PENGURANGAN ANGGARAN TERPERINCI MENGIKUT PERATUSAN %</a:t>
            </a:r>
          </a:p>
        </p:txBody>
      </p:sp>
      <p:sp>
        <p:nvSpPr>
          <p:cNvPr id="5" name="Oval 4"/>
          <p:cNvSpPr/>
          <p:nvPr/>
        </p:nvSpPr>
        <p:spPr>
          <a:xfrm>
            <a:off x="465336" y="325114"/>
            <a:ext cx="1082327" cy="1008112"/>
          </a:xfrm>
          <a:prstGeom prst="ellipse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BAJET</a:t>
            </a:r>
          </a:p>
        </p:txBody>
      </p:sp>
      <p:pic>
        <p:nvPicPr>
          <p:cNvPr id="113" name="Picture 11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314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54332-7F7A-4B86-93C6-BA97994E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4</a:t>
            </a:fld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6F8CF2-817B-4D28-8FEE-1DBA2B2BA7B6}"/>
              </a:ext>
            </a:extLst>
          </p:cNvPr>
          <p:cNvSpPr/>
          <p:nvPr/>
        </p:nvSpPr>
        <p:spPr>
          <a:xfrm>
            <a:off x="3645093" y="2058252"/>
            <a:ext cx="2143140" cy="578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PKN PENYEDIA</a:t>
            </a:r>
          </a:p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(Proses)</a:t>
            </a:r>
            <a:endParaRPr lang="en-MY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Rectangle: Rounded Corners 10">
            <a:extLst>
              <a:ext uri="{FF2B5EF4-FFF2-40B4-BE49-F238E27FC236}">
                <a16:creationId xmlns:a16="http://schemas.microsoft.com/office/drawing/2014/main" id="{C2D35F9A-F739-4FF9-A129-0FFC75943C92}"/>
              </a:ext>
            </a:extLst>
          </p:cNvPr>
          <p:cNvSpPr/>
          <p:nvPr/>
        </p:nvSpPr>
        <p:spPr>
          <a:xfrm>
            <a:off x="2264118" y="3915580"/>
            <a:ext cx="1614969" cy="8960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Simulasi</a:t>
            </a:r>
            <a:endParaRPr lang="en-MY" sz="2800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11">
            <a:extLst>
              <a:ext uri="{FF2B5EF4-FFF2-40B4-BE49-F238E27FC236}">
                <a16:creationId xmlns:a16="http://schemas.microsoft.com/office/drawing/2014/main" id="{0CB39EDE-8C12-4179-B3AF-4FA19EAD5DE4}"/>
              </a:ext>
            </a:extLst>
          </p:cNvPr>
          <p:cNvSpPr/>
          <p:nvPr/>
        </p:nvSpPr>
        <p:spPr>
          <a:xfrm>
            <a:off x="5622848" y="3915580"/>
            <a:ext cx="1860703" cy="8932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Sebenar</a:t>
            </a:r>
            <a:endParaRPr lang="en-MY" sz="2800" dirty="0">
              <a:solidFill>
                <a:schemeClr val="tx1"/>
              </a:solidFill>
            </a:endParaRPr>
          </a:p>
        </p:txBody>
      </p:sp>
      <p:sp>
        <p:nvSpPr>
          <p:cNvPr id="23" name="Arrow: Down 8">
            <a:extLst>
              <a:ext uri="{FF2B5EF4-FFF2-40B4-BE49-F238E27FC236}">
                <a16:creationId xmlns:a16="http://schemas.microsoft.com/office/drawing/2014/main" id="{D0B3A507-77A2-4B71-BAEC-B575A9B01E3E}"/>
              </a:ext>
            </a:extLst>
          </p:cNvPr>
          <p:cNvSpPr/>
          <p:nvPr/>
        </p:nvSpPr>
        <p:spPr>
          <a:xfrm rot="19215380">
            <a:off x="5401766" y="3010030"/>
            <a:ext cx="868515" cy="811108"/>
          </a:xfrm>
          <a:prstGeom prst="downArrow">
            <a:avLst/>
          </a:prstGeom>
          <a:noFill/>
          <a:ln w="41275">
            <a:solidFill>
              <a:srgbClr val="FF0000">
                <a:alpha val="96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Arrow: Down 8">
            <a:extLst>
              <a:ext uri="{FF2B5EF4-FFF2-40B4-BE49-F238E27FC236}">
                <a16:creationId xmlns:a16="http://schemas.microsoft.com/office/drawing/2014/main" id="{D0B3A507-77A2-4B71-BAEC-B575A9B01E3E}"/>
              </a:ext>
            </a:extLst>
          </p:cNvPr>
          <p:cNvSpPr/>
          <p:nvPr/>
        </p:nvSpPr>
        <p:spPr>
          <a:xfrm rot="1672592">
            <a:off x="3210835" y="2965964"/>
            <a:ext cx="868515" cy="811108"/>
          </a:xfrm>
          <a:prstGeom prst="downArrow">
            <a:avLst/>
          </a:prstGeom>
          <a:noFill/>
          <a:ln w="41275">
            <a:solidFill>
              <a:srgbClr val="FF0000">
                <a:alpha val="96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TextBox 2"/>
          <p:cNvSpPr txBox="1"/>
          <p:nvPr/>
        </p:nvSpPr>
        <p:spPr>
          <a:xfrm>
            <a:off x="3203848" y="1310662"/>
            <a:ext cx="277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PROSES PERMULAAN BAJET</a:t>
            </a:r>
          </a:p>
        </p:txBody>
      </p:sp>
      <p:pic>
        <p:nvPicPr>
          <p:cNvPr id="30" name="Picture 29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6642556"/>
            <a:ext cx="14756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1. PROSES PERMULAAN BAJET </a:t>
            </a:r>
          </a:p>
        </p:txBody>
      </p:sp>
      <p:sp>
        <p:nvSpPr>
          <p:cNvPr id="31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163696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660607" y="996169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BATAS PERBELANJAAN MENGURUS DAN THRESHOLD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72635" y="1394887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JAB/PKN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6" name="Rectangle 25"/>
          <p:cNvSpPr/>
          <p:nvPr/>
        </p:nvSpPr>
        <p:spPr>
          <a:xfrm>
            <a:off x="3372635" y="4249037"/>
            <a:ext cx="2143140" cy="564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JAB/PKN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7" name="TextBox 26"/>
          <p:cNvSpPr txBox="1"/>
          <p:nvPr/>
        </p:nvSpPr>
        <p:spPr>
          <a:xfrm>
            <a:off x="1592569" y="3559742"/>
            <a:ext cx="5882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PERUBAHAN BATAS PERBELANJAAN MENGURUS DAN THRESHOLD</a:t>
            </a:r>
            <a:endParaRPr lang="en-MY" dirty="0"/>
          </a:p>
        </p:txBody>
      </p:sp>
      <p:sp>
        <p:nvSpPr>
          <p:cNvPr id="29" name="Rectangle 28"/>
          <p:cNvSpPr/>
          <p:nvPr/>
        </p:nvSpPr>
        <p:spPr>
          <a:xfrm>
            <a:off x="6403362" y="4272735"/>
            <a:ext cx="2143140" cy="541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JAB/PKN PELULUS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54332-7F7A-4B86-93C6-BA97994E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5</a:t>
            </a:fld>
            <a:endParaRPr lang="en-MY"/>
          </a:p>
        </p:txBody>
      </p:sp>
      <p:pic>
        <p:nvPicPr>
          <p:cNvPr id="10" name="Picture 9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0" y="6625168"/>
            <a:ext cx="2569680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800" dirty="0"/>
              <a:t>2. BATAS PERBELANJAAN MENGURUS DAN THRESHOLD</a:t>
            </a: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  <p:sp>
        <p:nvSpPr>
          <p:cNvPr id="12" name="Arrow: Down 8">
            <a:extLst>
              <a:ext uri="{FF2B5EF4-FFF2-40B4-BE49-F238E27FC236}">
                <a16:creationId xmlns:a16="http://schemas.microsoft.com/office/drawing/2014/main" id="{D0B3A507-77A2-4B71-BAEC-B575A9B01E3E}"/>
              </a:ext>
            </a:extLst>
          </p:cNvPr>
          <p:cNvSpPr/>
          <p:nvPr/>
        </p:nvSpPr>
        <p:spPr>
          <a:xfrm>
            <a:off x="4190321" y="2951883"/>
            <a:ext cx="597704" cy="611007"/>
          </a:xfrm>
          <a:prstGeom prst="downArrow">
            <a:avLst/>
          </a:prstGeom>
          <a:noFill/>
          <a:ln w="41275">
            <a:solidFill>
              <a:srgbClr val="FF0000">
                <a:alpha val="96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ight Arrow 39"/>
          <p:cNvSpPr/>
          <p:nvPr/>
        </p:nvSpPr>
        <p:spPr>
          <a:xfrm>
            <a:off x="5678269" y="4347170"/>
            <a:ext cx="456286" cy="42711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F9C75C-ED3D-4C62-BDCC-F1AD0CEFEF33}"/>
              </a:ext>
            </a:extLst>
          </p:cNvPr>
          <p:cNvSpPr txBox="1"/>
          <p:nvPr/>
        </p:nvSpPr>
        <p:spPr>
          <a:xfrm>
            <a:off x="5174117" y="3037152"/>
            <a:ext cx="2458490" cy="30777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JIKA ADA PERUBAHAN BATAS</a:t>
            </a:r>
            <a:endParaRPr lang="en-MY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D4119C-718C-4798-AE37-3884E878926E}"/>
              </a:ext>
            </a:extLst>
          </p:cNvPr>
          <p:cNvSpPr/>
          <p:nvPr/>
        </p:nvSpPr>
        <p:spPr>
          <a:xfrm>
            <a:off x="3681169" y="2102524"/>
            <a:ext cx="1526072" cy="382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SIMPAN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57CB01-0E6D-4B72-9816-FA79F3A7F336}"/>
              </a:ext>
            </a:extLst>
          </p:cNvPr>
          <p:cNvSpPr/>
          <p:nvPr/>
        </p:nvSpPr>
        <p:spPr>
          <a:xfrm>
            <a:off x="3696478" y="2502088"/>
            <a:ext cx="1526072" cy="382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SAH SIMPAN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AD1AFE-DA61-427D-A765-B70F65157B0E}"/>
              </a:ext>
            </a:extLst>
          </p:cNvPr>
          <p:cNvSpPr/>
          <p:nvPr/>
        </p:nvSpPr>
        <p:spPr>
          <a:xfrm>
            <a:off x="3770714" y="4832998"/>
            <a:ext cx="1526072" cy="382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SIMPAN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8FDF96-79B7-403D-9181-2EA35C03F80D}"/>
              </a:ext>
            </a:extLst>
          </p:cNvPr>
          <p:cNvSpPr/>
          <p:nvPr/>
        </p:nvSpPr>
        <p:spPr>
          <a:xfrm>
            <a:off x="3778754" y="5234541"/>
            <a:ext cx="1526072" cy="382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SAH SIMPAN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73C136-6E83-4907-81EE-1679635B79EE}"/>
              </a:ext>
            </a:extLst>
          </p:cNvPr>
          <p:cNvSpPr/>
          <p:nvPr/>
        </p:nvSpPr>
        <p:spPr>
          <a:xfrm>
            <a:off x="6603956" y="4832998"/>
            <a:ext cx="1526072" cy="382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/>
              <a:t>LULUS</a:t>
            </a:r>
          </a:p>
        </p:txBody>
      </p:sp>
    </p:spTree>
    <p:extLst>
      <p:ext uri="{BB962C8B-B14F-4D97-AF65-F5344CB8AC3E}">
        <p14:creationId xmlns:p14="http://schemas.microsoft.com/office/powerpoint/2010/main" val="377045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90187" y="27397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BAJET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54332-7F7A-4B86-93C6-BA97994E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6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683568" y="1772816"/>
            <a:ext cx="2304256" cy="4538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JAB/PKN PENYEDIA</a:t>
            </a:r>
          </a:p>
          <a:p>
            <a:pPr algn="ctr"/>
            <a:endParaRPr lang="en-MY" dirty="0"/>
          </a:p>
        </p:txBody>
      </p:sp>
      <p:sp>
        <p:nvSpPr>
          <p:cNvPr id="11" name="Right Arrow 39"/>
          <p:cNvSpPr/>
          <p:nvPr/>
        </p:nvSpPr>
        <p:spPr>
          <a:xfrm>
            <a:off x="3131840" y="1799521"/>
            <a:ext cx="720080" cy="42711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3990572" y="1799521"/>
            <a:ext cx="2143140" cy="4271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05324" y="2492896"/>
            <a:ext cx="2143140" cy="47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</p:txBody>
      </p:sp>
      <p:sp>
        <p:nvSpPr>
          <p:cNvPr id="14" name="Arrow: Bent 1">
            <a:extLst>
              <a:ext uri="{FF2B5EF4-FFF2-40B4-BE49-F238E27FC236}">
                <a16:creationId xmlns:a16="http://schemas.microsoft.com/office/drawing/2014/main" id="{0507FDA0-18FF-4ADD-B364-0AA5CDC3D390}"/>
              </a:ext>
            </a:extLst>
          </p:cNvPr>
          <p:cNvSpPr/>
          <p:nvPr/>
        </p:nvSpPr>
        <p:spPr>
          <a:xfrm rot="5400000">
            <a:off x="6864052" y="1472580"/>
            <a:ext cx="504054" cy="139256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34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7E566E25-CF69-43D9-A04E-4D79B2A9805A}"/>
              </a:ext>
            </a:extLst>
          </p:cNvPr>
          <p:cNvSpPr/>
          <p:nvPr/>
        </p:nvSpPr>
        <p:spPr>
          <a:xfrm>
            <a:off x="6821348" y="303689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SEMAK</a:t>
            </a:r>
          </a:p>
        </p:txBody>
      </p:sp>
      <p:sp>
        <p:nvSpPr>
          <p:cNvPr id="17" name="Rectangle: Rounded Corners 21">
            <a:extLst>
              <a:ext uri="{FF2B5EF4-FFF2-40B4-BE49-F238E27FC236}">
                <a16:creationId xmlns:a16="http://schemas.microsoft.com/office/drawing/2014/main" id="{918C6EA6-B341-49F1-9E9F-B468039DB95A}"/>
              </a:ext>
            </a:extLst>
          </p:cNvPr>
          <p:cNvSpPr/>
          <p:nvPr/>
        </p:nvSpPr>
        <p:spPr>
          <a:xfrm>
            <a:off x="6821347" y="3520979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23929B-AD2A-42FA-A08B-3247B4A43861}"/>
              </a:ext>
            </a:extLst>
          </p:cNvPr>
          <p:cNvSpPr/>
          <p:nvPr/>
        </p:nvSpPr>
        <p:spPr>
          <a:xfrm>
            <a:off x="4733116" y="4365104"/>
            <a:ext cx="2143140" cy="435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</a:t>
            </a:r>
          </a:p>
        </p:txBody>
      </p:sp>
      <p:sp>
        <p:nvSpPr>
          <p:cNvPr id="19" name="Arrow: Left-Up 4">
            <a:extLst>
              <a:ext uri="{FF2B5EF4-FFF2-40B4-BE49-F238E27FC236}">
                <a16:creationId xmlns:a16="http://schemas.microsoft.com/office/drawing/2014/main" id="{6A06436D-C533-4CCD-B252-4A525875B3C4}"/>
              </a:ext>
            </a:extLst>
          </p:cNvPr>
          <p:cNvSpPr/>
          <p:nvPr/>
        </p:nvSpPr>
        <p:spPr>
          <a:xfrm>
            <a:off x="7236296" y="4005064"/>
            <a:ext cx="648072" cy="798446"/>
          </a:xfrm>
          <a:custGeom>
            <a:avLst/>
            <a:gdLst>
              <a:gd name="connsiteX0" fmla="*/ 0 w 905606"/>
              <a:gd name="connsiteY0" fmla="*/ 853719 h 1080120"/>
              <a:gd name="connsiteX1" fmla="*/ 226402 w 905606"/>
              <a:gd name="connsiteY1" fmla="*/ 627317 h 1080120"/>
              <a:gd name="connsiteX2" fmla="*/ 226402 w 905606"/>
              <a:gd name="connsiteY2" fmla="*/ 740518 h 1080120"/>
              <a:gd name="connsiteX3" fmla="*/ 566004 w 905606"/>
              <a:gd name="connsiteY3" fmla="*/ 740518 h 1080120"/>
              <a:gd name="connsiteX4" fmla="*/ 566004 w 905606"/>
              <a:gd name="connsiteY4" fmla="*/ 226402 h 1080120"/>
              <a:gd name="connsiteX5" fmla="*/ 452803 w 905606"/>
              <a:gd name="connsiteY5" fmla="*/ 226402 h 1080120"/>
              <a:gd name="connsiteX6" fmla="*/ 679205 w 905606"/>
              <a:gd name="connsiteY6" fmla="*/ 0 h 1080120"/>
              <a:gd name="connsiteX7" fmla="*/ 905606 w 905606"/>
              <a:gd name="connsiteY7" fmla="*/ 226402 h 1080120"/>
              <a:gd name="connsiteX8" fmla="*/ 792405 w 905606"/>
              <a:gd name="connsiteY8" fmla="*/ 226402 h 1080120"/>
              <a:gd name="connsiteX9" fmla="*/ 792405 w 905606"/>
              <a:gd name="connsiteY9" fmla="*/ 966919 h 1080120"/>
              <a:gd name="connsiteX10" fmla="*/ 226402 w 905606"/>
              <a:gd name="connsiteY10" fmla="*/ 966919 h 1080120"/>
              <a:gd name="connsiteX11" fmla="*/ 226402 w 905606"/>
              <a:gd name="connsiteY11" fmla="*/ 1080120 h 1080120"/>
              <a:gd name="connsiteX12" fmla="*/ 0 w 905606"/>
              <a:gd name="connsiteY12" fmla="*/ 853719 h 1080120"/>
              <a:gd name="connsiteX0" fmla="*/ 0 w 905606"/>
              <a:gd name="connsiteY0" fmla="*/ 627317 h 853718"/>
              <a:gd name="connsiteX1" fmla="*/ 226402 w 905606"/>
              <a:gd name="connsiteY1" fmla="*/ 400915 h 853718"/>
              <a:gd name="connsiteX2" fmla="*/ 226402 w 905606"/>
              <a:gd name="connsiteY2" fmla="*/ 514116 h 853718"/>
              <a:gd name="connsiteX3" fmla="*/ 566004 w 905606"/>
              <a:gd name="connsiteY3" fmla="*/ 514116 h 853718"/>
              <a:gd name="connsiteX4" fmla="*/ 566004 w 905606"/>
              <a:gd name="connsiteY4" fmla="*/ 0 h 853718"/>
              <a:gd name="connsiteX5" fmla="*/ 452803 w 905606"/>
              <a:gd name="connsiteY5" fmla="*/ 0 h 853718"/>
              <a:gd name="connsiteX6" fmla="*/ 679205 w 905606"/>
              <a:gd name="connsiteY6" fmla="*/ 12749 h 853718"/>
              <a:gd name="connsiteX7" fmla="*/ 905606 w 905606"/>
              <a:gd name="connsiteY7" fmla="*/ 0 h 853718"/>
              <a:gd name="connsiteX8" fmla="*/ 792405 w 905606"/>
              <a:gd name="connsiteY8" fmla="*/ 0 h 853718"/>
              <a:gd name="connsiteX9" fmla="*/ 792405 w 905606"/>
              <a:gd name="connsiteY9" fmla="*/ 740517 h 853718"/>
              <a:gd name="connsiteX10" fmla="*/ 226402 w 905606"/>
              <a:gd name="connsiteY10" fmla="*/ 740517 h 853718"/>
              <a:gd name="connsiteX11" fmla="*/ 226402 w 905606"/>
              <a:gd name="connsiteY11" fmla="*/ 853718 h 853718"/>
              <a:gd name="connsiteX12" fmla="*/ 0 w 905606"/>
              <a:gd name="connsiteY12" fmla="*/ 627317 h 85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5606" h="853718">
                <a:moveTo>
                  <a:pt x="0" y="627317"/>
                </a:moveTo>
                <a:lnTo>
                  <a:pt x="226402" y="400915"/>
                </a:lnTo>
                <a:lnTo>
                  <a:pt x="226402" y="514116"/>
                </a:lnTo>
                <a:lnTo>
                  <a:pt x="566004" y="514116"/>
                </a:lnTo>
                <a:lnTo>
                  <a:pt x="566004" y="0"/>
                </a:lnTo>
                <a:lnTo>
                  <a:pt x="452803" y="0"/>
                </a:lnTo>
                <a:lnTo>
                  <a:pt x="679205" y="12749"/>
                </a:lnTo>
                <a:lnTo>
                  <a:pt x="905606" y="0"/>
                </a:lnTo>
                <a:lnTo>
                  <a:pt x="792405" y="0"/>
                </a:lnTo>
                <a:lnTo>
                  <a:pt x="792405" y="740517"/>
                </a:lnTo>
                <a:lnTo>
                  <a:pt x="226402" y="740517"/>
                </a:lnTo>
                <a:lnTo>
                  <a:pt x="226402" y="853718"/>
                </a:lnTo>
                <a:lnTo>
                  <a:pt x="0" y="62731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: Rounded Corners 28">
            <a:extLst>
              <a:ext uri="{FF2B5EF4-FFF2-40B4-BE49-F238E27FC236}">
                <a16:creationId xmlns:a16="http://schemas.microsoft.com/office/drawing/2014/main" id="{6F8083A1-A3AA-4EA9-9B61-D684D32285BF}"/>
              </a:ext>
            </a:extLst>
          </p:cNvPr>
          <p:cNvSpPr/>
          <p:nvPr/>
        </p:nvSpPr>
        <p:spPr>
          <a:xfrm>
            <a:off x="4932040" y="4869160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LULUS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925279" y="5335936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TOLAK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30">
            <a:extLst>
              <a:ext uri="{FF2B5EF4-FFF2-40B4-BE49-F238E27FC236}">
                <a16:creationId xmlns:a16="http://schemas.microsoft.com/office/drawing/2014/main" id="{146D729D-4005-401F-93F9-BE36893F1F46}"/>
              </a:ext>
            </a:extLst>
          </p:cNvPr>
          <p:cNvSpPr/>
          <p:nvPr/>
        </p:nvSpPr>
        <p:spPr>
          <a:xfrm>
            <a:off x="977535" y="227687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REKOD BARU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31">
            <a:extLst>
              <a:ext uri="{FF2B5EF4-FFF2-40B4-BE49-F238E27FC236}">
                <a16:creationId xmlns:a16="http://schemas.microsoft.com/office/drawing/2014/main" id="{481B7C7B-050F-4BF6-AA83-5F9219A33263}"/>
              </a:ext>
            </a:extLst>
          </p:cNvPr>
          <p:cNvSpPr/>
          <p:nvPr/>
        </p:nvSpPr>
        <p:spPr>
          <a:xfrm>
            <a:off x="977535" y="2728891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32">
            <a:extLst>
              <a:ext uri="{FF2B5EF4-FFF2-40B4-BE49-F238E27FC236}">
                <a16:creationId xmlns:a16="http://schemas.microsoft.com/office/drawing/2014/main" id="{C9F93535-E211-4C00-B6E0-D40A7931AA42}"/>
              </a:ext>
            </a:extLst>
          </p:cNvPr>
          <p:cNvSpPr/>
          <p:nvPr/>
        </p:nvSpPr>
        <p:spPr>
          <a:xfrm>
            <a:off x="977534" y="318219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SAH 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33">
            <a:extLst>
              <a:ext uri="{FF2B5EF4-FFF2-40B4-BE49-F238E27FC236}">
                <a16:creationId xmlns:a16="http://schemas.microsoft.com/office/drawing/2014/main" id="{433F9C0A-22BC-4C26-8EF4-75F6D560647D}"/>
              </a:ext>
            </a:extLst>
          </p:cNvPr>
          <p:cNvSpPr/>
          <p:nvPr/>
        </p:nvSpPr>
        <p:spPr>
          <a:xfrm>
            <a:off x="4186883" y="227687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34">
            <a:extLst>
              <a:ext uri="{FF2B5EF4-FFF2-40B4-BE49-F238E27FC236}">
                <a16:creationId xmlns:a16="http://schemas.microsoft.com/office/drawing/2014/main" id="{38C86E93-F091-4532-ACF7-466F5ADF59F5}"/>
              </a:ext>
            </a:extLst>
          </p:cNvPr>
          <p:cNvSpPr/>
          <p:nvPr/>
        </p:nvSpPr>
        <p:spPr>
          <a:xfrm>
            <a:off x="4175442" y="2779806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SAH 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35">
            <a:extLst>
              <a:ext uri="{FF2B5EF4-FFF2-40B4-BE49-F238E27FC236}">
                <a16:creationId xmlns:a16="http://schemas.microsoft.com/office/drawing/2014/main" id="{91B47F2C-4B96-41DF-8183-57BA91035766}"/>
              </a:ext>
            </a:extLst>
          </p:cNvPr>
          <p:cNvSpPr/>
          <p:nvPr/>
        </p:nvSpPr>
        <p:spPr>
          <a:xfrm>
            <a:off x="4186883" y="3263891"/>
            <a:ext cx="1750517" cy="4629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5455" y="1340768"/>
            <a:ext cx="2854674" cy="359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CADANGAN PROJEK BARU</a:t>
            </a:r>
            <a:endParaRPr lang="en-MY" dirty="0"/>
          </a:p>
        </p:txBody>
      </p:sp>
      <p:sp>
        <p:nvSpPr>
          <p:cNvPr id="33" name="Rectangle 32"/>
          <p:cNvSpPr/>
          <p:nvPr/>
        </p:nvSpPr>
        <p:spPr>
          <a:xfrm>
            <a:off x="3634804" y="1340768"/>
            <a:ext cx="2854674" cy="3593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KELULUSAN PROJEK BARU</a:t>
            </a:r>
            <a:endParaRPr lang="en-MY" dirty="0"/>
          </a:p>
        </p:txBody>
      </p:sp>
      <p:sp>
        <p:nvSpPr>
          <p:cNvPr id="35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932040" y="5794267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576401" y="6257283"/>
            <a:ext cx="2448272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TOLAK SELEPAS LULUS</a:t>
            </a:r>
            <a:endParaRPr lang="en-MY" dirty="0">
              <a:solidFill>
                <a:schemeClr val="tx1"/>
              </a:solidFill>
            </a:endParaRPr>
          </a:p>
        </p:txBody>
      </p:sp>
      <p:pic>
        <p:nvPicPr>
          <p:cNvPr id="37" name="Picture 36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TextBox 38"/>
          <p:cNvSpPr txBox="1"/>
          <p:nvPr/>
        </p:nvSpPr>
        <p:spPr>
          <a:xfrm>
            <a:off x="0" y="6642556"/>
            <a:ext cx="17620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800" dirty="0"/>
              <a:t>3. SENGGARAAN MAKLUMAT PROJEK</a:t>
            </a:r>
          </a:p>
        </p:txBody>
      </p:sp>
    </p:spTree>
    <p:extLst>
      <p:ext uri="{BB962C8B-B14F-4D97-AF65-F5344CB8AC3E}">
        <p14:creationId xmlns:p14="http://schemas.microsoft.com/office/powerpoint/2010/main" val="424095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90187" y="212574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BAJET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54332-7F7A-4B86-93C6-BA97994E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7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683568" y="1916832"/>
            <a:ext cx="2304256" cy="4538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JAB/PKN PENYEDIA</a:t>
            </a:r>
          </a:p>
          <a:p>
            <a:pPr algn="ctr"/>
            <a:endParaRPr lang="en-MY" dirty="0"/>
          </a:p>
        </p:txBody>
      </p:sp>
      <p:sp>
        <p:nvSpPr>
          <p:cNvPr id="11" name="Right Arrow 39"/>
          <p:cNvSpPr/>
          <p:nvPr/>
        </p:nvSpPr>
        <p:spPr>
          <a:xfrm>
            <a:off x="3131840" y="1943537"/>
            <a:ext cx="720080" cy="42711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3990572" y="1943537"/>
            <a:ext cx="2143140" cy="4271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05324" y="2636912"/>
            <a:ext cx="2143140" cy="47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</p:txBody>
      </p:sp>
      <p:sp>
        <p:nvSpPr>
          <p:cNvPr id="14" name="Arrow: Bent 1">
            <a:extLst>
              <a:ext uri="{FF2B5EF4-FFF2-40B4-BE49-F238E27FC236}">
                <a16:creationId xmlns:a16="http://schemas.microsoft.com/office/drawing/2014/main" id="{0507FDA0-18FF-4ADD-B364-0AA5CDC3D390}"/>
              </a:ext>
            </a:extLst>
          </p:cNvPr>
          <p:cNvSpPr/>
          <p:nvPr/>
        </p:nvSpPr>
        <p:spPr>
          <a:xfrm rot="5400000">
            <a:off x="6864052" y="1616596"/>
            <a:ext cx="504054" cy="139256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34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7E566E25-CF69-43D9-A04E-4D79B2A9805A}"/>
              </a:ext>
            </a:extLst>
          </p:cNvPr>
          <p:cNvSpPr/>
          <p:nvPr/>
        </p:nvSpPr>
        <p:spPr>
          <a:xfrm>
            <a:off x="6821348" y="3180910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SEMAK</a:t>
            </a:r>
          </a:p>
        </p:txBody>
      </p:sp>
      <p:sp>
        <p:nvSpPr>
          <p:cNvPr id="17" name="Rectangle: Rounded Corners 21">
            <a:extLst>
              <a:ext uri="{FF2B5EF4-FFF2-40B4-BE49-F238E27FC236}">
                <a16:creationId xmlns:a16="http://schemas.microsoft.com/office/drawing/2014/main" id="{918C6EA6-B341-49F1-9E9F-B468039DB95A}"/>
              </a:ext>
            </a:extLst>
          </p:cNvPr>
          <p:cNvSpPr/>
          <p:nvPr/>
        </p:nvSpPr>
        <p:spPr>
          <a:xfrm>
            <a:off x="6821347" y="3664995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23929B-AD2A-42FA-A08B-3247B4A43861}"/>
              </a:ext>
            </a:extLst>
          </p:cNvPr>
          <p:cNvSpPr/>
          <p:nvPr/>
        </p:nvSpPr>
        <p:spPr>
          <a:xfrm>
            <a:off x="4733116" y="4509120"/>
            <a:ext cx="2143140" cy="435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</a:t>
            </a:r>
          </a:p>
        </p:txBody>
      </p:sp>
      <p:sp>
        <p:nvSpPr>
          <p:cNvPr id="19" name="Arrow: Left-Up 4">
            <a:extLst>
              <a:ext uri="{FF2B5EF4-FFF2-40B4-BE49-F238E27FC236}">
                <a16:creationId xmlns:a16="http://schemas.microsoft.com/office/drawing/2014/main" id="{6A06436D-C533-4CCD-B252-4A525875B3C4}"/>
              </a:ext>
            </a:extLst>
          </p:cNvPr>
          <p:cNvSpPr/>
          <p:nvPr/>
        </p:nvSpPr>
        <p:spPr>
          <a:xfrm>
            <a:off x="7037372" y="4149080"/>
            <a:ext cx="905606" cy="798446"/>
          </a:xfrm>
          <a:custGeom>
            <a:avLst/>
            <a:gdLst>
              <a:gd name="connsiteX0" fmla="*/ 0 w 905606"/>
              <a:gd name="connsiteY0" fmla="*/ 853719 h 1080120"/>
              <a:gd name="connsiteX1" fmla="*/ 226402 w 905606"/>
              <a:gd name="connsiteY1" fmla="*/ 627317 h 1080120"/>
              <a:gd name="connsiteX2" fmla="*/ 226402 w 905606"/>
              <a:gd name="connsiteY2" fmla="*/ 740518 h 1080120"/>
              <a:gd name="connsiteX3" fmla="*/ 566004 w 905606"/>
              <a:gd name="connsiteY3" fmla="*/ 740518 h 1080120"/>
              <a:gd name="connsiteX4" fmla="*/ 566004 w 905606"/>
              <a:gd name="connsiteY4" fmla="*/ 226402 h 1080120"/>
              <a:gd name="connsiteX5" fmla="*/ 452803 w 905606"/>
              <a:gd name="connsiteY5" fmla="*/ 226402 h 1080120"/>
              <a:gd name="connsiteX6" fmla="*/ 679205 w 905606"/>
              <a:gd name="connsiteY6" fmla="*/ 0 h 1080120"/>
              <a:gd name="connsiteX7" fmla="*/ 905606 w 905606"/>
              <a:gd name="connsiteY7" fmla="*/ 226402 h 1080120"/>
              <a:gd name="connsiteX8" fmla="*/ 792405 w 905606"/>
              <a:gd name="connsiteY8" fmla="*/ 226402 h 1080120"/>
              <a:gd name="connsiteX9" fmla="*/ 792405 w 905606"/>
              <a:gd name="connsiteY9" fmla="*/ 966919 h 1080120"/>
              <a:gd name="connsiteX10" fmla="*/ 226402 w 905606"/>
              <a:gd name="connsiteY10" fmla="*/ 966919 h 1080120"/>
              <a:gd name="connsiteX11" fmla="*/ 226402 w 905606"/>
              <a:gd name="connsiteY11" fmla="*/ 1080120 h 1080120"/>
              <a:gd name="connsiteX12" fmla="*/ 0 w 905606"/>
              <a:gd name="connsiteY12" fmla="*/ 853719 h 1080120"/>
              <a:gd name="connsiteX0" fmla="*/ 0 w 905606"/>
              <a:gd name="connsiteY0" fmla="*/ 627317 h 853718"/>
              <a:gd name="connsiteX1" fmla="*/ 226402 w 905606"/>
              <a:gd name="connsiteY1" fmla="*/ 400915 h 853718"/>
              <a:gd name="connsiteX2" fmla="*/ 226402 w 905606"/>
              <a:gd name="connsiteY2" fmla="*/ 514116 h 853718"/>
              <a:gd name="connsiteX3" fmla="*/ 566004 w 905606"/>
              <a:gd name="connsiteY3" fmla="*/ 514116 h 853718"/>
              <a:gd name="connsiteX4" fmla="*/ 566004 w 905606"/>
              <a:gd name="connsiteY4" fmla="*/ 0 h 853718"/>
              <a:gd name="connsiteX5" fmla="*/ 452803 w 905606"/>
              <a:gd name="connsiteY5" fmla="*/ 0 h 853718"/>
              <a:gd name="connsiteX6" fmla="*/ 679205 w 905606"/>
              <a:gd name="connsiteY6" fmla="*/ 12749 h 853718"/>
              <a:gd name="connsiteX7" fmla="*/ 905606 w 905606"/>
              <a:gd name="connsiteY7" fmla="*/ 0 h 853718"/>
              <a:gd name="connsiteX8" fmla="*/ 792405 w 905606"/>
              <a:gd name="connsiteY8" fmla="*/ 0 h 853718"/>
              <a:gd name="connsiteX9" fmla="*/ 792405 w 905606"/>
              <a:gd name="connsiteY9" fmla="*/ 740517 h 853718"/>
              <a:gd name="connsiteX10" fmla="*/ 226402 w 905606"/>
              <a:gd name="connsiteY10" fmla="*/ 740517 h 853718"/>
              <a:gd name="connsiteX11" fmla="*/ 226402 w 905606"/>
              <a:gd name="connsiteY11" fmla="*/ 853718 h 853718"/>
              <a:gd name="connsiteX12" fmla="*/ 0 w 905606"/>
              <a:gd name="connsiteY12" fmla="*/ 627317 h 85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5606" h="853718">
                <a:moveTo>
                  <a:pt x="0" y="627317"/>
                </a:moveTo>
                <a:lnTo>
                  <a:pt x="226402" y="400915"/>
                </a:lnTo>
                <a:lnTo>
                  <a:pt x="226402" y="514116"/>
                </a:lnTo>
                <a:lnTo>
                  <a:pt x="566004" y="514116"/>
                </a:lnTo>
                <a:lnTo>
                  <a:pt x="566004" y="0"/>
                </a:lnTo>
                <a:lnTo>
                  <a:pt x="452803" y="0"/>
                </a:lnTo>
                <a:lnTo>
                  <a:pt x="679205" y="12749"/>
                </a:lnTo>
                <a:lnTo>
                  <a:pt x="905606" y="0"/>
                </a:lnTo>
                <a:lnTo>
                  <a:pt x="792405" y="0"/>
                </a:lnTo>
                <a:lnTo>
                  <a:pt x="792405" y="740517"/>
                </a:lnTo>
                <a:lnTo>
                  <a:pt x="226402" y="740517"/>
                </a:lnTo>
                <a:lnTo>
                  <a:pt x="226402" y="853718"/>
                </a:lnTo>
                <a:lnTo>
                  <a:pt x="0" y="62731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: Rounded Corners 28">
            <a:extLst>
              <a:ext uri="{FF2B5EF4-FFF2-40B4-BE49-F238E27FC236}">
                <a16:creationId xmlns:a16="http://schemas.microsoft.com/office/drawing/2014/main" id="{6F8083A1-A3AA-4EA9-9B61-D684D32285BF}"/>
              </a:ext>
            </a:extLst>
          </p:cNvPr>
          <p:cNvSpPr/>
          <p:nvPr/>
        </p:nvSpPr>
        <p:spPr>
          <a:xfrm>
            <a:off x="4932040" y="5013176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LULUS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925279" y="547995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TOLAK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30">
            <a:extLst>
              <a:ext uri="{FF2B5EF4-FFF2-40B4-BE49-F238E27FC236}">
                <a16:creationId xmlns:a16="http://schemas.microsoft.com/office/drawing/2014/main" id="{146D729D-4005-401F-93F9-BE36893F1F46}"/>
              </a:ext>
            </a:extLst>
          </p:cNvPr>
          <p:cNvSpPr/>
          <p:nvPr/>
        </p:nvSpPr>
        <p:spPr>
          <a:xfrm>
            <a:off x="977535" y="2420888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REKOD BARU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31">
            <a:extLst>
              <a:ext uri="{FF2B5EF4-FFF2-40B4-BE49-F238E27FC236}">
                <a16:creationId xmlns:a16="http://schemas.microsoft.com/office/drawing/2014/main" id="{481B7C7B-050F-4BF6-AA83-5F9219A33263}"/>
              </a:ext>
            </a:extLst>
          </p:cNvPr>
          <p:cNvSpPr/>
          <p:nvPr/>
        </p:nvSpPr>
        <p:spPr>
          <a:xfrm>
            <a:off x="977535" y="2872907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32">
            <a:extLst>
              <a:ext uri="{FF2B5EF4-FFF2-40B4-BE49-F238E27FC236}">
                <a16:creationId xmlns:a16="http://schemas.microsoft.com/office/drawing/2014/main" id="{C9F93535-E211-4C00-B6E0-D40A7931AA42}"/>
              </a:ext>
            </a:extLst>
          </p:cNvPr>
          <p:cNvSpPr/>
          <p:nvPr/>
        </p:nvSpPr>
        <p:spPr>
          <a:xfrm>
            <a:off x="977534" y="3326208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SAH 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33">
            <a:extLst>
              <a:ext uri="{FF2B5EF4-FFF2-40B4-BE49-F238E27FC236}">
                <a16:creationId xmlns:a16="http://schemas.microsoft.com/office/drawing/2014/main" id="{433F9C0A-22BC-4C26-8EF4-75F6D560647D}"/>
              </a:ext>
            </a:extLst>
          </p:cNvPr>
          <p:cNvSpPr/>
          <p:nvPr/>
        </p:nvSpPr>
        <p:spPr>
          <a:xfrm>
            <a:off x="4186883" y="2420888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34">
            <a:extLst>
              <a:ext uri="{FF2B5EF4-FFF2-40B4-BE49-F238E27FC236}">
                <a16:creationId xmlns:a16="http://schemas.microsoft.com/office/drawing/2014/main" id="{38C86E93-F091-4532-ACF7-466F5ADF59F5}"/>
              </a:ext>
            </a:extLst>
          </p:cNvPr>
          <p:cNvSpPr/>
          <p:nvPr/>
        </p:nvSpPr>
        <p:spPr>
          <a:xfrm>
            <a:off x="4175442" y="292382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SAH 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35">
            <a:extLst>
              <a:ext uri="{FF2B5EF4-FFF2-40B4-BE49-F238E27FC236}">
                <a16:creationId xmlns:a16="http://schemas.microsoft.com/office/drawing/2014/main" id="{91B47F2C-4B96-41DF-8183-57BA91035766}"/>
              </a:ext>
            </a:extLst>
          </p:cNvPr>
          <p:cNvSpPr/>
          <p:nvPr/>
        </p:nvSpPr>
        <p:spPr>
          <a:xfrm>
            <a:off x="4186883" y="3407907"/>
            <a:ext cx="1750517" cy="5392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5455" y="1279026"/>
            <a:ext cx="2854674" cy="565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CADANGAN PROJEK SAMBUNGAN</a:t>
            </a:r>
            <a:endParaRPr lang="en-MY" dirty="0"/>
          </a:p>
        </p:txBody>
      </p:sp>
      <p:sp>
        <p:nvSpPr>
          <p:cNvPr id="33" name="Rectangle 32"/>
          <p:cNvSpPr/>
          <p:nvPr/>
        </p:nvSpPr>
        <p:spPr>
          <a:xfrm>
            <a:off x="3634804" y="1279026"/>
            <a:ext cx="2854674" cy="5650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KELULUSAN PROJEK SAMBUNGAN</a:t>
            </a:r>
            <a:endParaRPr lang="en-MY" dirty="0"/>
          </a:p>
        </p:txBody>
      </p:sp>
      <p:sp>
        <p:nvSpPr>
          <p:cNvPr id="35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932040" y="5938283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576401" y="6401299"/>
            <a:ext cx="2448272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TOLAK SELEPAS LULUS</a:t>
            </a:r>
            <a:endParaRPr lang="en-MY" dirty="0">
              <a:solidFill>
                <a:schemeClr val="tx1"/>
              </a:solidFill>
            </a:endParaRPr>
          </a:p>
        </p:txBody>
      </p:sp>
      <p:pic>
        <p:nvPicPr>
          <p:cNvPr id="26" name="Picture 25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0" y="6638731"/>
            <a:ext cx="1736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800" dirty="0"/>
              <a:t>3. SENGGARAAN MAKLUMAT PROJEK</a:t>
            </a:r>
          </a:p>
        </p:txBody>
      </p:sp>
    </p:spTree>
    <p:extLst>
      <p:ext uri="{BB962C8B-B14F-4D97-AF65-F5344CB8AC3E}">
        <p14:creationId xmlns:p14="http://schemas.microsoft.com/office/powerpoint/2010/main" val="388541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539552" y="1858265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1844824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1848243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816722" y="2477016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816722" y="289248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816722" y="3300021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815353" y="3711330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BATAL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819497" y="4541211"/>
            <a:ext cx="1667046" cy="8091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 MAKLUMAT PROJEK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903080" y="1978302"/>
            <a:ext cx="325314" cy="23661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85920" y="1971612"/>
            <a:ext cx="325314" cy="23661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19850" y="243876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19850" y="2860423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19850" y="328069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23397" y="3702497"/>
            <a:ext cx="1667743" cy="734615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CARIAN MAKLUMAT PROJEK</a:t>
            </a:r>
            <a:endParaRPr lang="en-MY" sz="1600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86128" y="2479045"/>
            <a:ext cx="1667743" cy="399252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86128" y="2921153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86127" y="334477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86126" y="3755157"/>
            <a:ext cx="1667743" cy="753963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CARIAN MAKLUMAT PROJEK</a:t>
            </a:r>
            <a:endParaRPr lang="en-MY" sz="1600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8</a:t>
            </a:fld>
            <a:endParaRPr lang="en-MY"/>
          </a:p>
        </p:txBody>
      </p:sp>
      <p:sp>
        <p:nvSpPr>
          <p:cNvPr id="23" name="TextBox 22"/>
          <p:cNvSpPr txBox="1"/>
          <p:nvPr/>
        </p:nvSpPr>
        <p:spPr>
          <a:xfrm>
            <a:off x="1754814" y="1268760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PINDAAN</a:t>
            </a:r>
            <a:r>
              <a:rPr lang="en-MY" dirty="0"/>
              <a:t> MAKLUMAT PROJEK</a:t>
            </a:r>
          </a:p>
        </p:txBody>
      </p:sp>
      <p:sp>
        <p:nvSpPr>
          <p:cNvPr id="24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815651" y="412561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Box 27"/>
          <p:cNvSpPr txBox="1"/>
          <p:nvPr/>
        </p:nvSpPr>
        <p:spPr>
          <a:xfrm>
            <a:off x="0" y="6642556"/>
            <a:ext cx="1736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800" dirty="0"/>
              <a:t>3. SENGGARAAN MAKLUMAT PROJEK</a:t>
            </a:r>
          </a:p>
        </p:txBody>
      </p:sp>
      <p:sp>
        <p:nvSpPr>
          <p:cNvPr id="37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3248980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43988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BAJET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782498" y="1052736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PERJAWATAN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178625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1772816"/>
            <a:ext cx="2143140" cy="486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1776235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434526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28623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69449" y="3276810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68764" y="3701485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68751" y="413459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1779506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1772816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46839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28927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3" y="331216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68353" y="373654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20681" y="247593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20678" y="289574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20678" y="331466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20678" y="372734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9</a:t>
            </a:fld>
            <a:endParaRPr lang="en-MY" dirty="0"/>
          </a:p>
        </p:txBody>
      </p:sp>
      <p:sp>
        <p:nvSpPr>
          <p:cNvPr id="23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 rot="5400000">
            <a:off x="7309072" y="4245004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Rectangle 23">
            <a:hlinkClick r:id="rId2" action="ppaction://hlinksldjump"/>
          </p:cNvPr>
          <p:cNvSpPr/>
          <p:nvPr/>
        </p:nvSpPr>
        <p:spPr>
          <a:xfrm>
            <a:off x="6156176" y="4897318"/>
            <a:ext cx="2808312" cy="483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ATP PERJAWATAN</a:t>
            </a:r>
          </a:p>
        </p:txBody>
      </p:sp>
      <p:pic>
        <p:nvPicPr>
          <p:cNvPr id="28" name="Picture 27" descr="Description: C:\Users\norul.syamila\Desktop\Logo iSPEKS - New 20180608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Rectangle 32"/>
          <p:cNvSpPr/>
          <p:nvPr/>
        </p:nvSpPr>
        <p:spPr>
          <a:xfrm>
            <a:off x="0" y="6642556"/>
            <a:ext cx="16225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4. PENYEDIAAN MAKLUMAT BAJET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1268</Words>
  <Application>Microsoft Office PowerPoint</Application>
  <PresentationFormat>On-screen Show (4:3)</PresentationFormat>
  <Paragraphs>528</Paragraphs>
  <Slides>25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Berlin Sans FB Demi</vt:lpstr>
      <vt:lpstr>Calibri</vt:lpstr>
      <vt:lpstr>Times New Roman</vt:lpstr>
      <vt:lpstr>Office Theme</vt:lpstr>
      <vt:lpstr>PowerPoint Presentation</vt:lpstr>
      <vt:lpstr>SENARAI PROSES BAJET</vt:lpstr>
      <vt:lpstr>PowerPoint Presentation</vt:lpstr>
      <vt:lpstr>PowerPoint Presentation</vt:lpstr>
      <vt:lpstr>PowerPoint Presentation</vt:lpstr>
      <vt:lpstr>MODUL BAJET</vt:lpstr>
      <vt:lpstr>MODUL BAJET</vt:lpstr>
      <vt:lpstr>PowerPoint Presentation</vt:lpstr>
      <vt:lpstr>MODUL BAJET</vt:lpstr>
      <vt:lpstr>PowerPoint Presentation</vt:lpstr>
      <vt:lpstr>PowerPoint Presentation</vt:lpstr>
      <vt:lpstr>MODUL BAJET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Raja Fitriyah Binti Raja Sulaiman</cp:lastModifiedBy>
  <cp:revision>185</cp:revision>
  <dcterms:created xsi:type="dcterms:W3CDTF">2016-11-26T14:21:39Z</dcterms:created>
  <dcterms:modified xsi:type="dcterms:W3CDTF">2020-07-26T10:30:19Z</dcterms:modified>
</cp:coreProperties>
</file>